
<file path=[Content_Types].xml><?xml version="1.0" encoding="utf-8"?>
<Types xmlns="http://schemas.openxmlformats.org/package/2006/content-types">
  <Override PartName="/ppt/drawings/drawing1.xml" ContentType="application/vnd.openxmlformats-officedocument.drawingml.chartshapes+xml"/>
  <Override PartName="/ppt/slideLayouts/slideLayout15.xml" ContentType="application/vnd.openxmlformats-officedocument.presentationml.slideLayout+xml"/>
  <Override PartName="/ppt/notesSlides/notesSlide4.xml" ContentType="application/vnd.openxmlformats-officedocument.presentationml.notesSlide+xml"/>
  <Override PartName="/ppt/slides/slide9.xml" ContentType="application/vnd.openxmlformats-officedocument.presentationml.slide+xml"/>
  <Default Extension="emf" ContentType="image/x-emf"/>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handoutMasters/handoutMaster1.xml" ContentType="application/vnd.openxmlformats-officedocument.presentationml.handoutMaster+xml"/>
  <Override PartName="/ppt/slideMasters/slideMaster2.xml" ContentType="application/vnd.openxmlformats-officedocument.presentationml.slideMaster+xml"/>
  <Override PartName="/ppt/slideLayouts/slideLayout5.xml" ContentType="application/vnd.openxmlformats-officedocument.presentationml.slideLayout+xml"/>
  <Override PartName="/ppt/theme/theme2.xml" ContentType="application/vnd.openxmlformats-officedocument.them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2.xml" ContentType="application/vnd.openxmlformats-officedocument.presentationml.notesSlide+xml"/>
  <Override PartName="/docProps/app.xml" ContentType="application/vnd.openxmlformats-officedocument.extended-properties+xml"/>
  <Default Extension="xml" ContentType="application/xml"/>
  <Override PartName="/ppt/slideLayouts/slideLayout16.xml" ContentType="application/vnd.openxmlformats-officedocument.presentationml.slideLayout+xml"/>
  <Override PartName="/ppt/tableStyles.xml" ContentType="application/vnd.openxmlformats-officedocument.presentationml.tableStyles+xml"/>
  <Override PartName="/ppt/notesSlides/notesSlide5.xml" ContentType="application/vnd.openxmlformats-officedocument.presentationml.notesSlide+xml"/>
  <Override PartName="/ppt/slides/slide15.xml" ContentType="application/vnd.openxmlformats-officedocument.presentationml.slide+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s/slide6.xml" ContentType="application/vnd.openxmlformats-officedocument.presentationml.slide+xml"/>
  <Override PartName="/ppt/charts/chart1.xml" ContentType="application/vnd.openxmlformats-officedocument.drawingml.chart+xml"/>
  <Override PartName="/ppt/notesSlides/notesSlide17.xml" ContentType="application/vnd.openxmlformats-officedocument.presentationml.notes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notesSlides/notesSlide6.xml" ContentType="application/vnd.openxmlformats-officedocument.presentationml.notesSlide+xml"/>
  <Override PartName="/ppt/slides/slide16.xml" ContentType="application/vnd.openxmlformats-officedocument.presentationml.slide+xml"/>
  <Override PartName="/ppt/slideLayouts/slideLayout13.xml" ContentType="application/vnd.openxmlformats-officedocument.presentationml.slideLayout+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theme/theme4.xml" ContentType="application/vnd.openxmlformats-officedocument.theme+xml"/>
  <Override PartName="/ppt/commentAuthors.xml" ContentType="application/vnd.openxmlformats-officedocument.presentationml.commentAuthors+xml"/>
  <Override PartName="/ppt/slideLayouts/slideLayout3.xml" ContentType="application/vnd.openxmlformats-officedocument.presentationml.slideLayout+xml"/>
  <Override PartName="/ppt/notesSlides/notesSlide7.xml" ContentType="application/vnd.openxmlformats-officedocument.presentationml.notesSlide+xml"/>
  <Override PartName="/ppt/slides/slide17.xml" ContentType="application/vnd.openxmlformats-officedocument.presentationml.slide+xml"/>
  <Override PartName="/ppt/slideLayouts/slideLayout14.xml" ContentType="application/vnd.openxmlformats-officedocument.presentationml.slideLayout+xml"/>
  <Override PartName="/ppt/notesSlides/notesSlide3.xml" ContentType="application/vnd.openxmlformats-officedocument.presentationml.notesSlide+xml"/>
  <Override PartName="/ppt/slides/slide8.xml" ContentType="application/vnd.openxmlformats-officedocument.presentationml.slide+xml"/>
  <Override PartName="/ppt/notesSlides/notesSlide10.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68" r:id="rId1"/>
    <p:sldMasterId id="2147483701" r:id="rId2"/>
  </p:sldMasterIdLst>
  <p:notesMasterIdLst>
    <p:notesMasterId r:id="rId20"/>
  </p:notesMasterIdLst>
  <p:handoutMasterIdLst>
    <p:handoutMasterId r:id="rId21"/>
  </p:handoutMasterIdLst>
  <p:sldIdLst>
    <p:sldId id="261" r:id="rId3"/>
    <p:sldId id="279" r:id="rId4"/>
    <p:sldId id="309" r:id="rId5"/>
    <p:sldId id="312" r:id="rId6"/>
    <p:sldId id="314" r:id="rId7"/>
    <p:sldId id="319" r:id="rId8"/>
    <p:sldId id="311" r:id="rId9"/>
    <p:sldId id="302" r:id="rId10"/>
    <p:sldId id="304" r:id="rId11"/>
    <p:sldId id="305" r:id="rId12"/>
    <p:sldId id="276" r:id="rId13"/>
    <p:sldId id="306" r:id="rId14"/>
    <p:sldId id="269" r:id="rId15"/>
    <p:sldId id="315" r:id="rId16"/>
    <p:sldId id="316" r:id="rId17"/>
    <p:sldId id="317" r:id="rId18"/>
    <p:sldId id="318" r:id="rId19"/>
  </p:sldIdLst>
  <p:sldSz cx="9144000" cy="6858000" type="screen4x3"/>
  <p:notesSz cx="6950075" cy="9236075"/>
  <p:defaultTextStyle>
    <a:defPPr>
      <a:defRPr lang="en-US"/>
    </a:defPPr>
    <a:lvl1pPr algn="l" rtl="0" fontAlgn="base">
      <a:spcBef>
        <a:spcPct val="0"/>
      </a:spcBef>
      <a:spcAft>
        <a:spcPct val="0"/>
      </a:spcAft>
      <a:defRPr sz="1600" kern="1200">
        <a:solidFill>
          <a:schemeClr val="tx1"/>
        </a:solidFill>
        <a:latin typeface="Arial" charset="0"/>
        <a:ea typeface="+mn-ea"/>
        <a:cs typeface="Arial" charset="0"/>
      </a:defRPr>
    </a:lvl1pPr>
    <a:lvl2pPr marL="457200" algn="l" rtl="0" fontAlgn="base">
      <a:spcBef>
        <a:spcPct val="0"/>
      </a:spcBef>
      <a:spcAft>
        <a:spcPct val="0"/>
      </a:spcAft>
      <a:defRPr sz="1600" kern="1200">
        <a:solidFill>
          <a:schemeClr val="tx1"/>
        </a:solidFill>
        <a:latin typeface="Arial" charset="0"/>
        <a:ea typeface="+mn-ea"/>
        <a:cs typeface="Arial" charset="0"/>
      </a:defRPr>
    </a:lvl2pPr>
    <a:lvl3pPr marL="914400" algn="l" rtl="0" fontAlgn="base">
      <a:spcBef>
        <a:spcPct val="0"/>
      </a:spcBef>
      <a:spcAft>
        <a:spcPct val="0"/>
      </a:spcAft>
      <a:defRPr sz="1600" kern="1200">
        <a:solidFill>
          <a:schemeClr val="tx1"/>
        </a:solidFill>
        <a:latin typeface="Arial" charset="0"/>
        <a:ea typeface="+mn-ea"/>
        <a:cs typeface="Arial" charset="0"/>
      </a:defRPr>
    </a:lvl3pPr>
    <a:lvl4pPr marL="1371600" algn="l" rtl="0" fontAlgn="base">
      <a:spcBef>
        <a:spcPct val="0"/>
      </a:spcBef>
      <a:spcAft>
        <a:spcPct val="0"/>
      </a:spcAft>
      <a:defRPr sz="1600" kern="1200">
        <a:solidFill>
          <a:schemeClr val="tx1"/>
        </a:solidFill>
        <a:latin typeface="Arial" charset="0"/>
        <a:ea typeface="+mn-ea"/>
        <a:cs typeface="Arial" charset="0"/>
      </a:defRPr>
    </a:lvl4pPr>
    <a:lvl5pPr marL="1828800" algn="l" rtl="0" fontAlgn="base">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0" name="Lisa Cacari Stone" initials="" lastIdx="1" clrIdx="0"/>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a:srgbClr val="FF0000"/>
        </p14:laserClr>
      </p:ext>
      <p:ext uri="{2FDB2607-1784-4EEB-B798-7EB5836EED8A}">
        <p14:showMediaCtrls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
      </p:ext>
    </p:extLst>
  </p:showPr>
  <p:clrMru>
    <a:srgbClr val="000000"/>
    <a:srgbClr val="9900CC"/>
    <a:srgbClr val="003399"/>
    <a:srgbClr val="990033"/>
  </p:clrMru>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540" autoAdjust="0"/>
    <p:restoredTop sz="94660"/>
  </p:normalViewPr>
  <p:slideViewPr>
    <p:cSldViewPr>
      <p:cViewPr>
        <p:scale>
          <a:sx n="76" d="100"/>
          <a:sy n="76" d="100"/>
        </p:scale>
        <p:origin x="-3120" y="-1264"/>
      </p:cViewPr>
      <p:guideLst>
        <p:guide orient="horz" pos="2160"/>
        <p:guide pos="2880"/>
      </p:guideLst>
    </p:cSldViewPr>
  </p:slideViewPr>
  <p:notesTextViewPr>
    <p:cViewPr>
      <p:scale>
        <a:sx n="100" d="100"/>
        <a:sy n="100" d="100"/>
      </p:scale>
      <p:origin x="0" y="0"/>
    </p:cViewPr>
  </p:notesTextViewPr>
  <p:sorterViewPr>
    <p:cViewPr>
      <p:scale>
        <a:sx n="75" d="100"/>
        <a:sy n="75" d="100"/>
      </p:scale>
      <p:origin x="0" y="204"/>
    </p:cViewPr>
  </p:sorter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commentAuthors" Target="commentAuthors.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file:///C:\Users\AnMcClung\Desktop\HSC%20NIH%20comparison%20graphing.xlsx" TargetMode="External"/><Relationship Id="rId3"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3"/>
  <c:clrMapOvr bg1="lt1" tx1="dk1" bg2="lt2" tx2="dk2" accent1="accent1" accent2="accent2" accent3="accent3" accent4="accent4" accent5="accent5" accent6="accent6" hlink="hlink" folHlink="folHlink"/>
  <c:chart>
    <c:title>
      <c:tx>
        <c:rich>
          <a:bodyPr/>
          <a:lstStyle/>
          <a:p>
            <a:pPr>
              <a:defRPr/>
            </a:pPr>
            <a:r>
              <a:rPr lang="en-US" sz="1400" dirty="0">
                <a:solidFill>
                  <a:schemeClr val="bg1"/>
                </a:solidFill>
              </a:rPr>
              <a:t>Growth of UNM HSC Research Funding</a:t>
            </a:r>
          </a:p>
          <a:p>
            <a:pPr>
              <a:defRPr/>
            </a:pPr>
            <a:r>
              <a:rPr lang="en-US" sz="1400" dirty="0">
                <a:solidFill>
                  <a:schemeClr val="bg1"/>
                </a:solidFill>
              </a:rPr>
              <a:t>Compared to Growth of NIH Research Funding </a:t>
            </a:r>
          </a:p>
        </c:rich>
      </c:tx>
      <c:layout/>
    </c:title>
    <c:plotArea>
      <c:layout/>
      <c:lineChart>
        <c:grouping val="standard"/>
        <c:ser>
          <c:idx val="0"/>
          <c:order val="0"/>
          <c:tx>
            <c:strRef>
              <c:f>Sheet1!$B$1</c:f>
              <c:strCache>
                <c:ptCount val="1"/>
                <c:pt idx="0">
                  <c:v>UNMHSC</c:v>
                </c:pt>
              </c:strCache>
            </c:strRef>
          </c:tx>
          <c:cat>
            <c:numRef>
              <c:f>Sheet1!$A$2:$A$19</c:f>
              <c:numCache>
                <c:formatCode>General</c:formatCode>
                <c:ptCount val="18"/>
                <c:pt idx="0">
                  <c:v>1993.0</c:v>
                </c:pt>
                <c:pt idx="1">
                  <c:v>1994.0</c:v>
                </c:pt>
                <c:pt idx="2">
                  <c:v>1995.0</c:v>
                </c:pt>
                <c:pt idx="3">
                  <c:v>1996.0</c:v>
                </c:pt>
                <c:pt idx="4">
                  <c:v>1997.0</c:v>
                </c:pt>
                <c:pt idx="5">
                  <c:v>1998.0</c:v>
                </c:pt>
                <c:pt idx="6">
                  <c:v>1999.0</c:v>
                </c:pt>
                <c:pt idx="7">
                  <c:v>2000.0</c:v>
                </c:pt>
                <c:pt idx="8">
                  <c:v>2001.0</c:v>
                </c:pt>
                <c:pt idx="9">
                  <c:v>2002.0</c:v>
                </c:pt>
                <c:pt idx="10">
                  <c:v>2003.0</c:v>
                </c:pt>
                <c:pt idx="11">
                  <c:v>2004.0</c:v>
                </c:pt>
                <c:pt idx="12">
                  <c:v>2005.0</c:v>
                </c:pt>
                <c:pt idx="13">
                  <c:v>2006.0</c:v>
                </c:pt>
                <c:pt idx="14">
                  <c:v>2007.0</c:v>
                </c:pt>
                <c:pt idx="15">
                  <c:v>2008.0</c:v>
                </c:pt>
                <c:pt idx="16">
                  <c:v>2009.0</c:v>
                </c:pt>
                <c:pt idx="17">
                  <c:v>2010.0</c:v>
                </c:pt>
              </c:numCache>
            </c:numRef>
          </c:cat>
          <c:val>
            <c:numRef>
              <c:f>Sheet1!$B$2:$B$19</c:f>
            </c:numRef>
          </c:val>
        </c:ser>
        <c:ser>
          <c:idx val="1"/>
          <c:order val="1"/>
          <c:tx>
            <c:strRef>
              <c:f>Sheet1!$C$1</c:f>
              <c:strCache>
                <c:ptCount val="1"/>
                <c:pt idx="0">
                  <c:v>NIH</c:v>
                </c:pt>
              </c:strCache>
            </c:strRef>
          </c:tx>
          <c:cat>
            <c:numRef>
              <c:f>Sheet1!$A$2:$A$19</c:f>
              <c:numCache>
                <c:formatCode>General</c:formatCode>
                <c:ptCount val="18"/>
                <c:pt idx="0">
                  <c:v>1993.0</c:v>
                </c:pt>
                <c:pt idx="1">
                  <c:v>1994.0</c:v>
                </c:pt>
                <c:pt idx="2">
                  <c:v>1995.0</c:v>
                </c:pt>
                <c:pt idx="3">
                  <c:v>1996.0</c:v>
                </c:pt>
                <c:pt idx="4">
                  <c:v>1997.0</c:v>
                </c:pt>
                <c:pt idx="5">
                  <c:v>1998.0</c:v>
                </c:pt>
                <c:pt idx="6">
                  <c:v>1999.0</c:v>
                </c:pt>
                <c:pt idx="7">
                  <c:v>2000.0</c:v>
                </c:pt>
                <c:pt idx="8">
                  <c:v>2001.0</c:v>
                </c:pt>
                <c:pt idx="9">
                  <c:v>2002.0</c:v>
                </c:pt>
                <c:pt idx="10">
                  <c:v>2003.0</c:v>
                </c:pt>
                <c:pt idx="11">
                  <c:v>2004.0</c:v>
                </c:pt>
                <c:pt idx="12">
                  <c:v>2005.0</c:v>
                </c:pt>
                <c:pt idx="13">
                  <c:v>2006.0</c:v>
                </c:pt>
                <c:pt idx="14">
                  <c:v>2007.0</c:v>
                </c:pt>
                <c:pt idx="15">
                  <c:v>2008.0</c:v>
                </c:pt>
                <c:pt idx="16">
                  <c:v>2009.0</c:v>
                </c:pt>
                <c:pt idx="17">
                  <c:v>2010.0</c:v>
                </c:pt>
              </c:numCache>
            </c:numRef>
          </c:cat>
          <c:val>
            <c:numRef>
              <c:f>Sheet1!$C$2:$C$19</c:f>
            </c:numRef>
          </c:val>
        </c:ser>
        <c:ser>
          <c:idx val="2"/>
          <c:order val="2"/>
          <c:tx>
            <c:strRef>
              <c:f>Sheet1!$D$1</c:f>
              <c:strCache>
                <c:ptCount val="1"/>
                <c:pt idx="0">
                  <c:v>UNMHSC%</c:v>
                </c:pt>
              </c:strCache>
            </c:strRef>
          </c:tx>
          <c:spPr>
            <a:ln>
              <a:solidFill>
                <a:srgbClr val="E4E2D6"/>
              </a:solidFill>
            </a:ln>
            <a:effectLst>
              <a:outerShdw blurRad="63500" sx="102000" sy="102000" algn="ctr" rotWithShape="0">
                <a:prstClr val="black">
                  <a:alpha val="40000"/>
                </a:prstClr>
              </a:outerShdw>
            </a:effectLst>
          </c:spPr>
          <c:marker>
            <c:symbol val="none"/>
          </c:marker>
          <c:cat>
            <c:numRef>
              <c:f>Sheet1!$A$2:$A$19</c:f>
              <c:numCache>
                <c:formatCode>General</c:formatCode>
                <c:ptCount val="18"/>
                <c:pt idx="0">
                  <c:v>1993.0</c:v>
                </c:pt>
                <c:pt idx="1">
                  <c:v>1994.0</c:v>
                </c:pt>
                <c:pt idx="2">
                  <c:v>1995.0</c:v>
                </c:pt>
                <c:pt idx="3">
                  <c:v>1996.0</c:v>
                </c:pt>
                <c:pt idx="4">
                  <c:v>1997.0</c:v>
                </c:pt>
                <c:pt idx="5">
                  <c:v>1998.0</c:v>
                </c:pt>
                <c:pt idx="6">
                  <c:v>1999.0</c:v>
                </c:pt>
                <c:pt idx="7">
                  <c:v>2000.0</c:v>
                </c:pt>
                <c:pt idx="8">
                  <c:v>2001.0</c:v>
                </c:pt>
                <c:pt idx="9">
                  <c:v>2002.0</c:v>
                </c:pt>
                <c:pt idx="10">
                  <c:v>2003.0</c:v>
                </c:pt>
                <c:pt idx="11">
                  <c:v>2004.0</c:v>
                </c:pt>
                <c:pt idx="12">
                  <c:v>2005.0</c:v>
                </c:pt>
                <c:pt idx="13">
                  <c:v>2006.0</c:v>
                </c:pt>
                <c:pt idx="14">
                  <c:v>2007.0</c:v>
                </c:pt>
                <c:pt idx="15">
                  <c:v>2008.0</c:v>
                </c:pt>
                <c:pt idx="16">
                  <c:v>2009.0</c:v>
                </c:pt>
                <c:pt idx="17">
                  <c:v>2010.0</c:v>
                </c:pt>
              </c:numCache>
            </c:numRef>
          </c:cat>
          <c:val>
            <c:numRef>
              <c:f>Sheet1!$D$2:$D$19</c:f>
              <c:numCache>
                <c:formatCode>0%</c:formatCode>
                <c:ptCount val="18"/>
                <c:pt idx="0">
                  <c:v>1.0</c:v>
                </c:pt>
                <c:pt idx="1">
                  <c:v>1.56</c:v>
                </c:pt>
                <c:pt idx="2">
                  <c:v>1.8</c:v>
                </c:pt>
                <c:pt idx="3">
                  <c:v>2.04</c:v>
                </c:pt>
                <c:pt idx="4">
                  <c:v>2.0</c:v>
                </c:pt>
                <c:pt idx="5">
                  <c:v>2.2</c:v>
                </c:pt>
                <c:pt idx="6">
                  <c:v>2.8</c:v>
                </c:pt>
                <c:pt idx="7">
                  <c:v>3.12</c:v>
                </c:pt>
                <c:pt idx="8">
                  <c:v>3.52</c:v>
                </c:pt>
                <c:pt idx="9">
                  <c:v>4.28</c:v>
                </c:pt>
                <c:pt idx="10">
                  <c:v>4.64</c:v>
                </c:pt>
                <c:pt idx="11">
                  <c:v>4.28</c:v>
                </c:pt>
                <c:pt idx="12">
                  <c:v>5.119999999999997</c:v>
                </c:pt>
                <c:pt idx="13">
                  <c:v>5.319999999999998</c:v>
                </c:pt>
                <c:pt idx="14">
                  <c:v>4.92</c:v>
                </c:pt>
                <c:pt idx="15">
                  <c:v>5.359999999999998</c:v>
                </c:pt>
                <c:pt idx="16">
                  <c:v>5.52</c:v>
                </c:pt>
                <c:pt idx="17">
                  <c:v>5.64</c:v>
                </c:pt>
              </c:numCache>
            </c:numRef>
          </c:val>
        </c:ser>
        <c:ser>
          <c:idx val="3"/>
          <c:order val="3"/>
          <c:tx>
            <c:strRef>
              <c:f>Sheet1!$E$1</c:f>
              <c:strCache>
                <c:ptCount val="1"/>
                <c:pt idx="0">
                  <c:v>NIH%</c:v>
                </c:pt>
              </c:strCache>
            </c:strRef>
          </c:tx>
          <c:spPr>
            <a:ln>
              <a:solidFill>
                <a:srgbClr val="CE9F44"/>
              </a:solidFill>
            </a:ln>
          </c:spPr>
          <c:marker>
            <c:symbol val="none"/>
          </c:marker>
          <c:cat>
            <c:numRef>
              <c:f>Sheet1!$A$2:$A$19</c:f>
              <c:numCache>
                <c:formatCode>General</c:formatCode>
                <c:ptCount val="18"/>
                <c:pt idx="0">
                  <c:v>1993.0</c:v>
                </c:pt>
                <c:pt idx="1">
                  <c:v>1994.0</c:v>
                </c:pt>
                <c:pt idx="2">
                  <c:v>1995.0</c:v>
                </c:pt>
                <c:pt idx="3">
                  <c:v>1996.0</c:v>
                </c:pt>
                <c:pt idx="4">
                  <c:v>1997.0</c:v>
                </c:pt>
                <c:pt idx="5">
                  <c:v>1998.0</c:v>
                </c:pt>
                <c:pt idx="6">
                  <c:v>1999.0</c:v>
                </c:pt>
                <c:pt idx="7">
                  <c:v>2000.0</c:v>
                </c:pt>
                <c:pt idx="8">
                  <c:v>2001.0</c:v>
                </c:pt>
                <c:pt idx="9">
                  <c:v>2002.0</c:v>
                </c:pt>
                <c:pt idx="10">
                  <c:v>2003.0</c:v>
                </c:pt>
                <c:pt idx="11">
                  <c:v>2004.0</c:v>
                </c:pt>
                <c:pt idx="12">
                  <c:v>2005.0</c:v>
                </c:pt>
                <c:pt idx="13">
                  <c:v>2006.0</c:v>
                </c:pt>
                <c:pt idx="14">
                  <c:v>2007.0</c:v>
                </c:pt>
                <c:pt idx="15">
                  <c:v>2008.0</c:v>
                </c:pt>
                <c:pt idx="16">
                  <c:v>2009.0</c:v>
                </c:pt>
                <c:pt idx="17">
                  <c:v>2010.0</c:v>
                </c:pt>
              </c:numCache>
            </c:numRef>
          </c:cat>
          <c:val>
            <c:numRef>
              <c:f>Sheet1!$E$2:$E$19</c:f>
              <c:numCache>
                <c:formatCode>0%</c:formatCode>
                <c:ptCount val="18"/>
                <c:pt idx="0">
                  <c:v>1.0</c:v>
                </c:pt>
                <c:pt idx="1">
                  <c:v>1.0</c:v>
                </c:pt>
                <c:pt idx="2">
                  <c:v>1.08</c:v>
                </c:pt>
                <c:pt idx="3">
                  <c:v>1.005562581613663</c:v>
                </c:pt>
                <c:pt idx="4">
                  <c:v>1.098841214514122</c:v>
                </c:pt>
                <c:pt idx="5">
                  <c:v>1.237504755441767</c:v>
                </c:pt>
                <c:pt idx="6">
                  <c:v>1.5428195399817</c:v>
                </c:pt>
                <c:pt idx="7">
                  <c:v>1.761806348129182</c:v>
                </c:pt>
                <c:pt idx="8">
                  <c:v>2.032892233978016</c:v>
                </c:pt>
                <c:pt idx="9">
                  <c:v>2.297366770515234</c:v>
                </c:pt>
                <c:pt idx="10">
                  <c:v>2.66968958532548</c:v>
                </c:pt>
                <c:pt idx="11">
                  <c:v>2.80820917774556</c:v>
                </c:pt>
                <c:pt idx="12">
                  <c:v>2.871361444420453</c:v>
                </c:pt>
                <c:pt idx="13">
                  <c:v>2.856154312800107</c:v>
                </c:pt>
                <c:pt idx="14">
                  <c:v>2.905394984422715</c:v>
                </c:pt>
                <c:pt idx="15">
                  <c:v>2.75</c:v>
                </c:pt>
                <c:pt idx="16">
                  <c:v>2.6</c:v>
                </c:pt>
                <c:pt idx="17">
                  <c:v>2.6</c:v>
                </c:pt>
              </c:numCache>
            </c:numRef>
          </c:val>
        </c:ser>
        <c:marker val="1"/>
        <c:axId val="243689832"/>
        <c:axId val="244140584"/>
      </c:lineChart>
      <c:catAx>
        <c:axId val="243689832"/>
        <c:scaling>
          <c:orientation val="minMax"/>
        </c:scaling>
        <c:axPos val="b"/>
        <c:numFmt formatCode="General" sourceLinked="1"/>
        <c:minorTickMark val="out"/>
        <c:tickLblPos val="nextTo"/>
        <c:spPr>
          <a:noFill/>
          <a:ln>
            <a:solidFill>
              <a:schemeClr val="bg1"/>
            </a:solidFill>
          </a:ln>
        </c:spPr>
        <c:txPr>
          <a:bodyPr/>
          <a:lstStyle/>
          <a:p>
            <a:pPr>
              <a:defRPr baseline="0">
                <a:solidFill>
                  <a:srgbClr val="391628"/>
                </a:solidFill>
              </a:defRPr>
            </a:pPr>
            <a:endParaRPr lang="en-US"/>
          </a:p>
        </c:txPr>
        <c:crossAx val="244140584"/>
        <c:crosses val="autoZero"/>
        <c:auto val="1"/>
        <c:lblAlgn val="ctr"/>
        <c:lblOffset val="100"/>
        <c:tickLblSkip val="3"/>
        <c:tickMarkSkip val="3"/>
      </c:catAx>
      <c:valAx>
        <c:axId val="244140584"/>
        <c:scaling>
          <c:orientation val="minMax"/>
          <c:min val="1.0"/>
        </c:scaling>
        <c:axPos val="l"/>
        <c:majorGridlines>
          <c:spPr>
            <a:ln>
              <a:noFill/>
            </a:ln>
          </c:spPr>
        </c:majorGridlines>
        <c:title>
          <c:tx>
            <c:rich>
              <a:bodyPr/>
              <a:lstStyle/>
              <a:p>
                <a:pPr>
                  <a:defRPr/>
                </a:pPr>
                <a:r>
                  <a:rPr lang="en-US" b="0" dirty="0">
                    <a:solidFill>
                      <a:srgbClr val="391628"/>
                    </a:solidFill>
                  </a:rPr>
                  <a:t>UNM HSC Research Funding </a:t>
                </a:r>
              </a:p>
              <a:p>
                <a:pPr>
                  <a:defRPr/>
                </a:pPr>
                <a:r>
                  <a:rPr lang="en-US" b="0" dirty="0">
                    <a:solidFill>
                      <a:srgbClr val="391628"/>
                    </a:solidFill>
                  </a:rPr>
                  <a:t>(Percent of 1993 Dollars)</a:t>
                </a:r>
              </a:p>
            </c:rich>
          </c:tx>
          <c:layout/>
        </c:title>
        <c:numFmt formatCode="0%" sourceLinked="1"/>
        <c:majorTickMark val="none"/>
        <c:tickLblPos val="nextTo"/>
        <c:txPr>
          <a:bodyPr/>
          <a:lstStyle/>
          <a:p>
            <a:pPr>
              <a:defRPr baseline="0">
                <a:solidFill>
                  <a:srgbClr val="391628"/>
                </a:solidFill>
              </a:defRPr>
            </a:pPr>
            <a:endParaRPr lang="en-US"/>
          </a:p>
        </c:txPr>
        <c:crossAx val="243689832"/>
        <c:crosses val="autoZero"/>
        <c:crossBetween val="between"/>
      </c:valAx>
      <c:spPr>
        <a:noFill/>
      </c:spPr>
    </c:plotArea>
    <c:plotVisOnly val="1"/>
    <c:dispBlanksAs val="gap"/>
  </c:chart>
  <c:spPr>
    <a:gradFill flip="none" rotWithShape="1">
      <a:gsLst>
        <a:gs pos="1000">
          <a:srgbClr val="7A9CAE"/>
        </a:gs>
        <a:gs pos="99583">
          <a:srgbClr val="3B6275"/>
        </a:gs>
        <a:gs pos="64000">
          <a:srgbClr val="548AA6"/>
        </a:gs>
      </a:gsLst>
      <a:lin ang="5400000" scaled="1"/>
      <a:tileRect/>
    </a:gradFill>
    <a:ln>
      <a:noFill/>
    </a:ln>
    <a:effectLst>
      <a:glow rad="139700">
        <a:srgbClr val="EEECE1">
          <a:alpha val="40000"/>
        </a:srgbClr>
      </a:glow>
    </a:effectLst>
  </c:spPr>
  <c:externalData r:id="rId2"/>
  <c:userShapes r:id="rId3"/>
</c:chartSpace>
</file>

<file path=ppt/drawings/drawing1.xml><?xml version="1.0" encoding="utf-8"?>
<c:userShapes xmlns:c="http://schemas.openxmlformats.org/drawingml/2006/chart">
  <cdr:relSizeAnchor xmlns:cdr="http://schemas.openxmlformats.org/drawingml/2006/chartDrawing">
    <cdr:from>
      <cdr:x>0.82165</cdr:x>
      <cdr:y>0.15173</cdr:y>
    </cdr:from>
    <cdr:to>
      <cdr:x>0.99428</cdr:x>
      <cdr:y>0.34434</cdr:y>
    </cdr:to>
    <cdr:sp macro="" textlink="">
      <cdr:nvSpPr>
        <cdr:cNvPr id="2" name="TextBox 3"/>
        <cdr:cNvSpPr txBox="1"/>
      </cdr:nvSpPr>
      <cdr:spPr>
        <a:xfrm xmlns:a="http://schemas.openxmlformats.org/drawingml/2006/main">
          <a:off x="5470525" y="612774"/>
          <a:ext cx="1149350" cy="777875"/>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endParaRPr lang="en-US" sz="1200" b="1" dirty="0">
            <a:solidFill>
              <a:schemeClr val="bg1"/>
            </a:solidFill>
          </a:endParaRPr>
        </a:p>
      </cdr:txBody>
    </cdr:sp>
  </cdr:relSizeAnchor>
  <cdr:relSizeAnchor xmlns:cdr="http://schemas.openxmlformats.org/drawingml/2006/chartDrawing">
    <cdr:from>
      <cdr:x>0.69492</cdr:x>
      <cdr:y>0.6625</cdr:y>
    </cdr:from>
    <cdr:to>
      <cdr:x>0.96476</cdr:x>
      <cdr:y>0.73869</cdr:y>
    </cdr:to>
    <cdr:sp macro="" textlink="">
      <cdr:nvSpPr>
        <cdr:cNvPr id="3" name="TextBox 7"/>
        <cdr:cNvSpPr txBox="1"/>
      </cdr:nvSpPr>
      <cdr:spPr>
        <a:xfrm xmlns:a="http://schemas.openxmlformats.org/drawingml/2006/main">
          <a:off x="3124200" y="2473624"/>
          <a:ext cx="1213146" cy="28451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b="1" dirty="0" smtClean="0">
              <a:solidFill>
                <a:srgbClr val="391628"/>
              </a:solidFill>
            </a:rPr>
            <a:t>NIH</a:t>
          </a:r>
          <a:endParaRPr lang="en-US" sz="1100" b="1" dirty="0">
            <a:solidFill>
              <a:srgbClr val="391628"/>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2492" tIns="46246" rIns="92492" bIns="46246"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937000" y="0"/>
            <a:ext cx="3011488" cy="461963"/>
          </a:xfrm>
          <a:prstGeom prst="rect">
            <a:avLst/>
          </a:prstGeom>
        </p:spPr>
        <p:txBody>
          <a:bodyPr vert="horz" lIns="92492" tIns="46246" rIns="92492" bIns="46246" rtlCol="0"/>
          <a:lstStyle>
            <a:lvl1pPr algn="r" fontAlgn="auto">
              <a:spcBef>
                <a:spcPts val="0"/>
              </a:spcBef>
              <a:spcAft>
                <a:spcPts val="0"/>
              </a:spcAft>
              <a:defRPr sz="1200">
                <a:latin typeface="+mn-lt"/>
                <a:cs typeface="+mn-cs"/>
              </a:defRPr>
            </a:lvl1pPr>
          </a:lstStyle>
          <a:p>
            <a:pPr>
              <a:defRPr/>
            </a:pPr>
            <a:fld id="{1A934DD3-E4E4-48BF-BD38-3EBBF2615428}" type="datetimeFigureOut">
              <a:rPr lang="en-US"/>
              <a:pPr>
                <a:defRPr/>
              </a:pPr>
              <a:t>4/8/15</a:t>
            </a:fld>
            <a:endParaRPr lang="en-US"/>
          </a:p>
        </p:txBody>
      </p:sp>
      <p:sp>
        <p:nvSpPr>
          <p:cNvPr id="4" name="Footer Placeholder 3"/>
          <p:cNvSpPr>
            <a:spLocks noGrp="1"/>
          </p:cNvSpPr>
          <p:nvPr>
            <p:ph type="ftr" sz="quarter" idx="2"/>
          </p:nvPr>
        </p:nvSpPr>
        <p:spPr>
          <a:xfrm>
            <a:off x="0" y="8772525"/>
            <a:ext cx="3011488" cy="461963"/>
          </a:xfrm>
          <a:prstGeom prst="rect">
            <a:avLst/>
          </a:prstGeom>
        </p:spPr>
        <p:txBody>
          <a:bodyPr vert="horz" lIns="92492" tIns="46246" rIns="92492" bIns="46246"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37000" y="8772525"/>
            <a:ext cx="3011488" cy="461963"/>
          </a:xfrm>
          <a:prstGeom prst="rect">
            <a:avLst/>
          </a:prstGeom>
        </p:spPr>
        <p:txBody>
          <a:bodyPr vert="horz" lIns="92492" tIns="46246" rIns="92492" bIns="46246" rtlCol="0" anchor="b"/>
          <a:lstStyle>
            <a:lvl1pPr algn="r" fontAlgn="auto">
              <a:spcBef>
                <a:spcPts val="0"/>
              </a:spcBef>
              <a:spcAft>
                <a:spcPts val="0"/>
              </a:spcAft>
              <a:defRPr sz="1200">
                <a:latin typeface="+mn-lt"/>
                <a:cs typeface="+mn-cs"/>
              </a:defRPr>
            </a:lvl1pPr>
          </a:lstStyle>
          <a:p>
            <a:pPr>
              <a:defRPr/>
            </a:pPr>
            <a:fld id="{9152E85D-B03F-4043-90F4-4B0C7514C67D}" type="slidenum">
              <a:rPr lang="en-US"/>
              <a:pPr>
                <a:defRPr/>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768768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37000" y="0"/>
            <a:ext cx="3011488" cy="461963"/>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85B810B-3AE8-4068-8569-A3D06F736352}" type="datetimeFigureOut">
              <a:rPr lang="en-US"/>
              <a:pPr>
                <a:defRPr/>
              </a:pPr>
              <a:t>4/8/15</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95325" y="4387850"/>
            <a:ext cx="5559425" cy="4156075"/>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772525"/>
            <a:ext cx="3011488" cy="461963"/>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37000" y="8772525"/>
            <a:ext cx="3011488" cy="461963"/>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CA93B69-35BD-4D33-9A27-B155521EA9BF}" type="slidenum">
              <a:rPr lang="en-US"/>
              <a:pPr>
                <a:defRPr/>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716808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ncmhd.nih.gov/" TargetMode="External"/><Relationship Id="rId4" Type="http://schemas.openxmlformats.org/officeDocument/2006/relationships/hyperlink" Target="http://frwebgate.access.gpo.gov/cgi-bin/getdoc.cgi?dbname=106_cong_public_laws&amp;docid=f:publ525.106.pdf" TargetMode="External"/><Relationship Id="rId5" Type="http://schemas.openxmlformats.org/officeDocument/2006/relationships/hyperlink" Target="http://www.omhrc.gov/templates/browse.aspx?lvl=1&amp;lvlID=6" TargetMode="External"/><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apha.org/programs/disparitiesdb/" TargetMode="External"/><Relationship Id="rId4" Type="http://schemas.openxmlformats.org/officeDocument/2006/relationships/hyperlink" Target="http://www2.massgeneral.org/disparitiessolutions/" TargetMode="External"/><Relationship Id="rId5" Type="http://schemas.openxmlformats.org/officeDocument/2006/relationships/hyperlink" Target="http://www.cdc.gov/reach/pdf/health_disparities_101607.pdf" TargetMode="External"/><Relationship Id="rId6" Type="http://schemas.openxmlformats.org/officeDocument/2006/relationships/hyperlink" Target="http://www.jhsph.edu/healthdisparities/" TargetMode="External"/><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89" name="Rectangle 2"/>
          <p:cNvSpPr>
            <a:spLocks noGrp="1" noRot="1" noChangeAspect="1" noTextEdit="1"/>
          </p:cNvSpPr>
          <p:nvPr>
            <p:ph type="sldImg"/>
          </p:nvPr>
        </p:nvSpPr>
        <p:spPr bwMode="auto">
          <a:noFill/>
          <a:ln>
            <a:solidFill>
              <a:srgbClr val="000000"/>
            </a:solidFill>
            <a:miter lim="800000"/>
            <a:headEnd/>
            <a:tailEnd/>
          </a:ln>
        </p:spPr>
      </p:sp>
      <p:sp>
        <p:nvSpPr>
          <p:cNvPr id="12290"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xfrm>
            <a:off x="1166813" y="693738"/>
            <a:ext cx="4618037" cy="3463925"/>
          </a:xfrm>
          <a:noFill/>
          <a:ln>
            <a:solidFill>
              <a:srgbClr val="000000"/>
            </a:solidFill>
            <a:miter lim="800000"/>
            <a:headEnd/>
            <a:tailEnd/>
          </a:ln>
        </p:spPr>
      </p:sp>
      <p:sp>
        <p:nvSpPr>
          <p:cNvPr id="174083" name="Notes Placeholder 2"/>
          <p:cNvSpPr>
            <a:spLocks noGrp="1"/>
          </p:cNvSpPr>
          <p:nvPr>
            <p:ph type="body" idx="1"/>
          </p:nvPr>
        </p:nvSpPr>
        <p:spPr bwMode="auto">
          <a:xfrm>
            <a:off x="695325" y="4387850"/>
            <a:ext cx="5559425" cy="4154488"/>
          </a:xfrm>
          <a:noFill/>
        </p:spPr>
        <p:txBody>
          <a:bodyPr wrap="square" numCol="1" anchor="t" anchorCtr="0" compatLnSpc="1">
            <a:prstTxWarp prst="textNoShape">
              <a:avLst/>
            </a:prstTxWarp>
          </a:bodyPr>
          <a:lstStyle/>
          <a:p>
            <a:pPr>
              <a:spcBef>
                <a:spcPct val="0"/>
              </a:spcBef>
            </a:pPr>
            <a:endParaRPr lang="en-US" smtClean="0"/>
          </a:p>
        </p:txBody>
      </p:sp>
      <p:sp>
        <p:nvSpPr>
          <p:cNvPr id="174084" name="Slide Number Placeholder 3"/>
          <p:cNvSpPr txBox="1">
            <a:spLocks noGrp="1"/>
          </p:cNvSpPr>
          <p:nvPr/>
        </p:nvSpPr>
        <p:spPr bwMode="auto">
          <a:xfrm>
            <a:off x="3935413" y="8772525"/>
            <a:ext cx="3013075" cy="461963"/>
          </a:xfrm>
          <a:prstGeom prst="rect">
            <a:avLst/>
          </a:prstGeom>
          <a:noFill/>
          <a:ln w="9525">
            <a:noFill/>
            <a:miter lim="800000"/>
            <a:headEnd/>
            <a:tailEnd/>
          </a:ln>
        </p:spPr>
        <p:txBody>
          <a:bodyPr anchor="b"/>
          <a:lstStyle/>
          <a:p>
            <a:pPr algn="r"/>
            <a:fld id="{651B7DCF-195D-41D8-A426-92FDC493F3BD}" type="slidenum">
              <a:rPr lang="en-US" sz="1200">
                <a:latin typeface="Calibri" pitchFamily="34" charset="0"/>
              </a:rPr>
              <a:pPr algn="r"/>
              <a:t>10</a:t>
            </a:fld>
            <a:endParaRPr lang="en-US" sz="120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5" name="Rectangle 2"/>
          <p:cNvSpPr>
            <a:spLocks noGrp="1" noRot="1" noChangeAspect="1" noTextEdit="1"/>
          </p:cNvSpPr>
          <p:nvPr>
            <p:ph type="sldImg"/>
          </p:nvPr>
        </p:nvSpPr>
        <p:spPr bwMode="auto">
          <a:noFill/>
          <a:ln>
            <a:solidFill>
              <a:srgbClr val="000000"/>
            </a:solidFill>
            <a:miter lim="800000"/>
            <a:headEnd/>
            <a:tailEnd/>
          </a:ln>
        </p:spPr>
      </p:sp>
      <p:sp>
        <p:nvSpPr>
          <p:cNvPr id="16386"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6130" name="Rectangle 2"/>
          <p:cNvSpPr>
            <a:spLocks noGrp="1" noRot="1" noChangeAspect="1" noTextEdit="1"/>
          </p:cNvSpPr>
          <p:nvPr>
            <p:ph type="sldImg"/>
          </p:nvPr>
        </p:nvSpPr>
        <p:spPr bwMode="auto">
          <a:noFill/>
          <a:ln>
            <a:solidFill>
              <a:srgbClr val="000000"/>
            </a:solidFill>
            <a:miter lim="800000"/>
            <a:headEnd/>
            <a:tailEnd/>
          </a:ln>
        </p:spPr>
      </p:sp>
      <p:sp>
        <p:nvSpPr>
          <p:cNvPr id="176131" name="Rectangle 3"/>
          <p:cNvSpPr>
            <a:spLocks noGrp="1"/>
          </p:cNvSpPr>
          <p:nvPr>
            <p:ph type="body" idx="1"/>
          </p:nvPr>
        </p:nvSpPr>
        <p:spPr bwMode="auto">
          <a:noFill/>
        </p:spPr>
        <p:txBody>
          <a:bodyPr wrap="square" lIns="90050" tIns="45025" rIns="90050" bIns="45025" numCol="1" anchor="t" anchorCtr="0" compatLnSpc="1">
            <a:prstTxWarp prst="textNoShape">
              <a:avLst/>
            </a:prstTxWarp>
          </a:bodyPr>
          <a:lstStyle/>
          <a:p>
            <a:pPr marL="171450" indent="-171450">
              <a:buFontTx/>
              <a:buChar char="•"/>
            </a:pPr>
            <a:r>
              <a:rPr lang="en-US" smtClean="0"/>
              <a:t>By expanding number of researchers we also aim to increase the number of community based researchers and are also hoping to increase minority faculty at UNM.  Overall goal is to eliminate disparities.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7" name="Rectangle 2"/>
          <p:cNvSpPr>
            <a:spLocks noGrp="1" noRot="1" noChangeAspect="1" noTextEdit="1"/>
          </p:cNvSpPr>
          <p:nvPr>
            <p:ph type="sldImg"/>
          </p:nvPr>
        </p:nvSpPr>
        <p:spPr bwMode="auto">
          <a:noFill/>
          <a:ln>
            <a:solidFill>
              <a:srgbClr val="000000"/>
            </a:solidFill>
            <a:miter lim="800000"/>
            <a:headEnd/>
            <a:tailEnd/>
          </a:ln>
        </p:spPr>
      </p:sp>
      <p:sp>
        <p:nvSpPr>
          <p:cNvPr id="75778" name="Rectangle 3"/>
          <p:cNvSpPr>
            <a:spLocks noGrp="1"/>
          </p:cNvSpPr>
          <p:nvPr>
            <p:ph type="body" idx="1"/>
          </p:nvPr>
        </p:nvSpPr>
        <p:spPr bwMode="auto">
          <a:noFill/>
        </p:spPr>
        <p:txBody>
          <a:bodyPr wrap="square" numCol="1" anchor="t" anchorCtr="0" compatLnSpc="1">
            <a:prstTxWarp prst="textNoShape">
              <a:avLst/>
            </a:prstTxWarp>
          </a:bodyPr>
          <a:lstStyle/>
          <a:p>
            <a:r>
              <a:rPr lang="en-US" b="1" u="sng" smtClean="0"/>
              <a:t>COMPONENTS</a:t>
            </a:r>
          </a:p>
          <a:p>
            <a:r>
              <a:rPr lang="en-US" smtClean="0"/>
              <a:t>  Administrative Core</a:t>
            </a:r>
          </a:p>
          <a:p>
            <a:r>
              <a:rPr lang="en-US" smtClean="0"/>
              <a:t>  Community Engagement Core</a:t>
            </a:r>
          </a:p>
          <a:p>
            <a:r>
              <a:rPr lang="en-US" smtClean="0"/>
              <a:t>  Research Core</a:t>
            </a:r>
          </a:p>
          <a:p>
            <a:r>
              <a:rPr lang="en-US" smtClean="0"/>
              <a:t>  Education and Training Core</a:t>
            </a:r>
          </a:p>
          <a:p>
            <a:endParaRPr lang="en-US" smtClean="0"/>
          </a:p>
          <a:p>
            <a:r>
              <a:rPr lang="en-US" smtClean="0"/>
              <a:t>  Research project 1 - targeting serious adolescent mental and behavioral health, including suicide</a:t>
            </a:r>
          </a:p>
          <a:p>
            <a:r>
              <a:rPr lang="en-US" smtClean="0"/>
              <a:t>  Research project 2 - targeting screening and brief intervention for substance use disorders in primary care</a:t>
            </a:r>
          </a:p>
          <a:p>
            <a:r>
              <a:rPr lang="en-US" smtClean="0"/>
              <a:t>__________________________________</a:t>
            </a:r>
          </a:p>
          <a:p>
            <a:r>
              <a:rPr lang="en-US" smtClean="0"/>
              <a:t>  Research project examining medical decision-making and cultural competency</a:t>
            </a:r>
          </a:p>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1426" name="Slide Image Placeholder 1"/>
          <p:cNvSpPr>
            <a:spLocks noGrp="1" noRot="1" noChangeAspect="1" noTextEdit="1"/>
          </p:cNvSpPr>
          <p:nvPr>
            <p:ph type="sldImg"/>
          </p:nvPr>
        </p:nvSpPr>
        <p:spPr bwMode="auto">
          <a:noFill/>
          <a:ln>
            <a:solidFill>
              <a:srgbClr val="000000"/>
            </a:solidFill>
            <a:miter lim="800000"/>
            <a:headEnd/>
            <a:tailEnd/>
          </a:ln>
        </p:spPr>
      </p:sp>
      <p:sp>
        <p:nvSpPr>
          <p:cNvPr id="231427" name="Notes Placeholder 2"/>
          <p:cNvSpPr>
            <a:spLocks noGrp="1"/>
          </p:cNvSpPr>
          <p:nvPr>
            <p:ph type="body" idx="1"/>
          </p:nvPr>
        </p:nvSpPr>
        <p:spPr bwMode="auto">
          <a:noFill/>
        </p:spPr>
        <p:txBody>
          <a:bodyPr wrap="square" lIns="91086" tIns="45543" rIns="91086" bIns="45543"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231428" name="Slide Number Placeholder 3"/>
          <p:cNvSpPr txBox="1">
            <a:spLocks noGrp="1"/>
          </p:cNvSpPr>
          <p:nvPr/>
        </p:nvSpPr>
        <p:spPr bwMode="auto">
          <a:xfrm>
            <a:off x="3937000" y="8772525"/>
            <a:ext cx="3011488" cy="461963"/>
          </a:xfrm>
          <a:prstGeom prst="rect">
            <a:avLst/>
          </a:prstGeom>
          <a:noFill/>
          <a:ln w="9525">
            <a:noFill/>
            <a:miter lim="800000"/>
            <a:headEnd/>
            <a:tailEnd/>
          </a:ln>
        </p:spPr>
        <p:txBody>
          <a:bodyPr lIns="91086" tIns="45543" rIns="91086" bIns="45543" anchor="b"/>
          <a:lstStyle/>
          <a:p>
            <a:pPr algn="r" defTabSz="911225"/>
            <a:fld id="{62534851-6C53-41AF-BEAC-37ED3315AFA2}" type="slidenum">
              <a:rPr lang="en-US" sz="1200">
                <a:latin typeface="Calibri" pitchFamily="34" charset="0"/>
              </a:rPr>
              <a:pPr algn="r" defTabSz="911225"/>
              <a:t>14</a:t>
            </a:fld>
            <a:endParaRPr lang="en-US" sz="1200">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3474" name="Slide Image Placeholder 1"/>
          <p:cNvSpPr>
            <a:spLocks noGrp="1" noRot="1" noChangeAspect="1" noTextEdit="1"/>
          </p:cNvSpPr>
          <p:nvPr>
            <p:ph type="sldImg"/>
          </p:nvPr>
        </p:nvSpPr>
        <p:spPr bwMode="auto">
          <a:noFill/>
          <a:ln>
            <a:solidFill>
              <a:srgbClr val="000000"/>
            </a:solidFill>
            <a:miter lim="800000"/>
            <a:headEnd/>
            <a:tailEnd/>
          </a:ln>
        </p:spPr>
      </p:sp>
      <p:sp>
        <p:nvSpPr>
          <p:cNvPr id="233475" name="Notes Placeholder 2"/>
          <p:cNvSpPr>
            <a:spLocks noGrp="1"/>
          </p:cNvSpPr>
          <p:nvPr>
            <p:ph type="body" idx="1"/>
          </p:nvPr>
        </p:nvSpPr>
        <p:spPr bwMode="auto">
          <a:noFill/>
        </p:spPr>
        <p:txBody>
          <a:bodyPr wrap="square" lIns="91086" tIns="45543" rIns="91086" bIns="45543"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233476" name="Slide Number Placeholder 3"/>
          <p:cNvSpPr txBox="1">
            <a:spLocks noGrp="1"/>
          </p:cNvSpPr>
          <p:nvPr/>
        </p:nvSpPr>
        <p:spPr bwMode="auto">
          <a:xfrm>
            <a:off x="3937000" y="8772525"/>
            <a:ext cx="3011488" cy="461963"/>
          </a:xfrm>
          <a:prstGeom prst="rect">
            <a:avLst/>
          </a:prstGeom>
          <a:noFill/>
          <a:ln w="9525">
            <a:noFill/>
            <a:miter lim="800000"/>
            <a:headEnd/>
            <a:tailEnd/>
          </a:ln>
        </p:spPr>
        <p:txBody>
          <a:bodyPr lIns="91086" tIns="45543" rIns="91086" bIns="45543" anchor="b"/>
          <a:lstStyle/>
          <a:p>
            <a:pPr algn="r" defTabSz="911225"/>
            <a:fld id="{C164F900-E5E2-49B9-AD3D-FA86515F6BE3}" type="slidenum">
              <a:rPr lang="en-US" sz="1200">
                <a:latin typeface="Calibri" pitchFamily="34" charset="0"/>
              </a:rPr>
              <a:pPr algn="r" defTabSz="911225"/>
              <a:t>15</a:t>
            </a:fld>
            <a:endParaRPr lang="en-US" sz="1200">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22" name="Slide Image Placeholder 1"/>
          <p:cNvSpPr>
            <a:spLocks noGrp="1" noRot="1" noChangeAspect="1" noTextEdit="1"/>
          </p:cNvSpPr>
          <p:nvPr>
            <p:ph type="sldImg"/>
          </p:nvPr>
        </p:nvSpPr>
        <p:spPr bwMode="auto">
          <a:noFill/>
          <a:ln>
            <a:solidFill>
              <a:srgbClr val="000000"/>
            </a:solidFill>
            <a:miter lim="800000"/>
            <a:headEnd/>
            <a:tailEnd/>
          </a:ln>
        </p:spPr>
      </p:sp>
      <p:sp>
        <p:nvSpPr>
          <p:cNvPr id="235523" name="Notes Placeholder 2"/>
          <p:cNvSpPr>
            <a:spLocks noGrp="1"/>
          </p:cNvSpPr>
          <p:nvPr>
            <p:ph type="body" idx="1"/>
          </p:nvPr>
        </p:nvSpPr>
        <p:spPr bwMode="auto">
          <a:noFill/>
        </p:spPr>
        <p:txBody>
          <a:bodyPr wrap="square" lIns="91086" tIns="45543" rIns="91086" bIns="45543"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235524" name="Slide Number Placeholder 3"/>
          <p:cNvSpPr txBox="1">
            <a:spLocks noGrp="1"/>
          </p:cNvSpPr>
          <p:nvPr/>
        </p:nvSpPr>
        <p:spPr bwMode="auto">
          <a:xfrm>
            <a:off x="3937000" y="8772525"/>
            <a:ext cx="3011488" cy="461963"/>
          </a:xfrm>
          <a:prstGeom prst="rect">
            <a:avLst/>
          </a:prstGeom>
          <a:noFill/>
          <a:ln w="9525">
            <a:noFill/>
            <a:miter lim="800000"/>
            <a:headEnd/>
            <a:tailEnd/>
          </a:ln>
        </p:spPr>
        <p:txBody>
          <a:bodyPr lIns="91086" tIns="45543" rIns="91086" bIns="45543" anchor="b"/>
          <a:lstStyle/>
          <a:p>
            <a:pPr algn="r" defTabSz="911225"/>
            <a:fld id="{18A1B449-E2EB-45AF-BD7E-544D82E305B3}" type="slidenum">
              <a:rPr lang="en-US" sz="1200">
                <a:latin typeface="Calibri" pitchFamily="34" charset="0"/>
              </a:rPr>
              <a:pPr algn="r" defTabSz="911225"/>
              <a:t>16</a:t>
            </a:fld>
            <a:endParaRPr lang="en-US" sz="1200">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7570" name="Slide Image Placeholder 1"/>
          <p:cNvSpPr>
            <a:spLocks noGrp="1" noRot="1" noChangeAspect="1" noTextEdit="1"/>
          </p:cNvSpPr>
          <p:nvPr>
            <p:ph type="sldImg"/>
          </p:nvPr>
        </p:nvSpPr>
        <p:spPr bwMode="auto">
          <a:noFill/>
          <a:ln>
            <a:solidFill>
              <a:srgbClr val="000000"/>
            </a:solidFill>
            <a:miter lim="800000"/>
            <a:headEnd/>
            <a:tailEnd/>
          </a:ln>
        </p:spPr>
      </p:sp>
      <p:sp>
        <p:nvSpPr>
          <p:cNvPr id="237571" name="Notes Placeholder 2"/>
          <p:cNvSpPr>
            <a:spLocks noGrp="1"/>
          </p:cNvSpPr>
          <p:nvPr>
            <p:ph type="body" idx="1"/>
          </p:nvPr>
        </p:nvSpPr>
        <p:spPr bwMode="auto">
          <a:noFill/>
        </p:spPr>
        <p:txBody>
          <a:bodyPr wrap="square" lIns="91086" tIns="45543" rIns="91086" bIns="45543"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237572" name="Slide Number Placeholder 3"/>
          <p:cNvSpPr txBox="1">
            <a:spLocks noGrp="1"/>
          </p:cNvSpPr>
          <p:nvPr/>
        </p:nvSpPr>
        <p:spPr bwMode="auto">
          <a:xfrm>
            <a:off x="3937000" y="8772525"/>
            <a:ext cx="3011488" cy="461963"/>
          </a:xfrm>
          <a:prstGeom prst="rect">
            <a:avLst/>
          </a:prstGeom>
          <a:noFill/>
          <a:ln w="9525">
            <a:noFill/>
            <a:miter lim="800000"/>
            <a:headEnd/>
            <a:tailEnd/>
          </a:ln>
        </p:spPr>
        <p:txBody>
          <a:bodyPr lIns="91086" tIns="45543" rIns="91086" bIns="45543" anchor="b"/>
          <a:lstStyle/>
          <a:p>
            <a:pPr algn="r" defTabSz="911225"/>
            <a:fld id="{166A99ED-38A1-4BF0-8A42-D331A64A9389}" type="slidenum">
              <a:rPr lang="en-US" sz="1200">
                <a:latin typeface="Calibri" pitchFamily="34" charset="0"/>
              </a:rPr>
              <a:pPr algn="r" defTabSz="911225"/>
              <a:t>17</a:t>
            </a:fld>
            <a:endParaRPr lang="en-US" sz="120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1" name="Rectangle 2"/>
          <p:cNvSpPr>
            <a:spLocks noGrp="1" noRot="1" noChangeAspect="1" noTextEdit="1"/>
          </p:cNvSpPr>
          <p:nvPr>
            <p:ph type="sldImg"/>
          </p:nvPr>
        </p:nvSpPr>
        <p:spPr bwMode="auto">
          <a:noFill/>
          <a:ln>
            <a:solidFill>
              <a:srgbClr val="000000"/>
            </a:solidFill>
            <a:miter lim="800000"/>
            <a:headEnd/>
            <a:tailEnd/>
          </a:ln>
        </p:spPr>
      </p:sp>
      <p:sp>
        <p:nvSpPr>
          <p:cNvPr id="2048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1250" name="Rectangle 2"/>
          <p:cNvSpPr>
            <a:spLocks noGrp="1" noRot="1" noChangeAspect="1" noTextEdit="1"/>
          </p:cNvSpPr>
          <p:nvPr>
            <p:ph type="sldImg"/>
          </p:nvPr>
        </p:nvSpPr>
        <p:spPr bwMode="auto">
          <a:noFill/>
          <a:ln>
            <a:solidFill>
              <a:srgbClr val="000000"/>
            </a:solidFill>
            <a:miter lim="800000"/>
            <a:headEnd/>
            <a:tailEnd/>
          </a:ln>
        </p:spPr>
      </p:sp>
      <p:sp>
        <p:nvSpPr>
          <p:cNvPr id="18125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"How we define and frame the problem of disparities is key to how we approach the solutions.  If we merely define health disparities as difference, or unequal then one intervention would be to give all folks a pair of shoes to help level the playing field.  If we frame it in terms of unjust differences in resources or inequities, then we would provide folks with a pair of shoes that actually fit them.  Different meanings lead to different roads- if we chose the road less traveled, that is to journey towards health and social equity, then we all need a good pair of shoes that fit to walk down that road together. " </a:t>
            </a:r>
          </a:p>
          <a:p>
            <a:r>
              <a:rPr lang="en-US" smtClean="0"/>
              <a:t>Chanclas, boots, moccasins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8354" name="Rectangle 2"/>
          <p:cNvSpPr>
            <a:spLocks noGrp="1" noRot="1" noChangeAspect="1" noTextEdit="1"/>
          </p:cNvSpPr>
          <p:nvPr>
            <p:ph type="sldImg"/>
          </p:nvPr>
        </p:nvSpPr>
        <p:spPr bwMode="auto">
          <a:noFill/>
          <a:ln>
            <a:solidFill>
              <a:srgbClr val="000000"/>
            </a:solidFill>
            <a:miter lim="800000"/>
            <a:headEnd/>
            <a:tailEnd/>
          </a:ln>
        </p:spPr>
      </p:sp>
      <p:sp>
        <p:nvSpPr>
          <p:cNvPr id="228355" name="Rectangle 3"/>
          <p:cNvSpPr>
            <a:spLocks noGrp="1"/>
          </p:cNvSpPr>
          <p:nvPr>
            <p:ph type="body" idx="1"/>
          </p:nvPr>
        </p:nvSpPr>
        <p:spPr bwMode="auto">
          <a:noFill/>
        </p:spPr>
        <p:txBody>
          <a:bodyPr wrap="square" numCol="1" anchor="t" anchorCtr="0" compatLnSpc="1">
            <a:prstTxWarp prst="textNoShape">
              <a:avLst/>
            </a:prstTxWarp>
          </a:bodyPr>
          <a:lstStyle/>
          <a:p>
            <a:pPr>
              <a:lnSpc>
                <a:spcPct val="90000"/>
              </a:lnSpc>
            </a:pPr>
            <a:r>
              <a:rPr lang="en-US" sz="1000" smtClean="0"/>
              <a:t>What is a "health disparity"?</a:t>
            </a:r>
          </a:p>
          <a:p>
            <a:pPr>
              <a:lnSpc>
                <a:spcPct val="90000"/>
              </a:lnSpc>
            </a:pPr>
            <a:r>
              <a:rPr lang="en-US" sz="1000" smtClean="0"/>
              <a:t>The first attempt at an official definition for "health disparities" was developed in September 1999, in response to a White House initiative. The National Institutes of Health (NIH), under the direction of then-director Dr. Harold Varmus, convened an NIH-wide working group, charged with developing a strategic plan for reducing health disparities. That group developed the first NIH definition of "health disparities":</a:t>
            </a:r>
          </a:p>
          <a:p>
            <a:pPr>
              <a:lnSpc>
                <a:spcPct val="90000"/>
              </a:lnSpc>
            </a:pPr>
            <a:r>
              <a:rPr lang="en-US" sz="1000" smtClean="0"/>
              <a:t>“Health disparities are differences in the incidence, prevalence, mortality, and burden of diseases and other adverse health conditions that exist among specific population groups in the United States.”</a:t>
            </a:r>
          </a:p>
          <a:p>
            <a:pPr>
              <a:lnSpc>
                <a:spcPct val="90000"/>
              </a:lnSpc>
            </a:pPr>
            <a:r>
              <a:rPr lang="en-US" sz="1000" smtClean="0"/>
              <a:t>In 2000, United States Public Law 106-525, also known as the "Minority Health and Health Disparities Research and Education Act," which authorized the </a:t>
            </a:r>
            <a:r>
              <a:rPr lang="en-US" sz="1000" smtClean="0">
                <a:hlinkClick r:id="rId3"/>
              </a:rPr>
              <a:t>National Center for Minority Health and Health Disparities</a:t>
            </a:r>
            <a:r>
              <a:rPr lang="en-US" sz="1000" smtClean="0"/>
              <a:t>, provided a legal definition of health disparities:</a:t>
            </a:r>
          </a:p>
          <a:p>
            <a:pPr>
              <a:lnSpc>
                <a:spcPct val="90000"/>
              </a:lnSpc>
            </a:pPr>
            <a:r>
              <a:rPr lang="en-US" sz="1000" smtClean="0"/>
              <a:t>“A population is a health disparity population if there is a significant disparity in the overall rate of disease incidence, prevalence, morbidity, mortality or survival rates in the population as compared to the health status of the general population.”</a:t>
            </a:r>
            <a:br>
              <a:rPr lang="en-US" sz="1000" smtClean="0"/>
            </a:br>
            <a:r>
              <a:rPr lang="en-US" sz="1000" smtClean="0">
                <a:hlinkClick r:id="rId4"/>
              </a:rPr>
              <a:t>Minority Health and Health Disparities Research and Education Act</a:t>
            </a:r>
            <a:r>
              <a:rPr lang="en-US" sz="1000" smtClean="0"/>
              <a:t> </a:t>
            </a:r>
            <a:r>
              <a:rPr lang="en-US" sz="1000" b="1" i="1" smtClean="0"/>
              <a:t>United States Public Law 106-525</a:t>
            </a:r>
            <a:r>
              <a:rPr lang="en-US" sz="1000" smtClean="0"/>
              <a:t> (2000), p. 2498 </a:t>
            </a:r>
          </a:p>
          <a:p>
            <a:pPr>
              <a:lnSpc>
                <a:spcPct val="90000"/>
              </a:lnSpc>
            </a:pPr>
            <a:r>
              <a:rPr lang="en-US" sz="1000" smtClean="0"/>
              <a:t>Since the passage of U.S. Public Law 106-525, many agencies have incorporated this definition into their own materials, such as this excerpt from the U.S. Department of Health and Human Services' </a:t>
            </a:r>
            <a:r>
              <a:rPr lang="en-US" sz="1000" smtClean="0">
                <a:hlinkClick r:id="rId5"/>
              </a:rPr>
              <a:t>Office of Minority Health</a:t>
            </a:r>
            <a:r>
              <a:rPr lang="en-US" sz="1000" smtClean="0"/>
              <a:t> website:</a:t>
            </a:r>
          </a:p>
          <a:p>
            <a:pPr>
              <a:lnSpc>
                <a:spcPct val="90000"/>
              </a:lnSpc>
            </a:pPr>
            <a:r>
              <a:rPr lang="en-US" sz="1000" smtClean="0"/>
              <a:t>“Different public and private agencies may have different definitions of a 'health disparity' for their own program-related purposes, but these definitions tend to have several things in common. In general, health disparities are defined as significant differences between one population and another. The Minority Health and Health Disparities Research and Education Act of 2000, which authorizes several HHS programs, describes these disparities as differences in "the overall rate of disease incidence, prevalence, morbidity, mortality or survival rates." There are several factors that contribute to health disparities. Many different populations are affected by disparities including racial and ethnic minorities, residents of rural areas, women, children, the elderly, and persons with disabilities.”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9378" name="Rectangle 2"/>
          <p:cNvSpPr>
            <a:spLocks noGrp="1" noRot="1" noChangeAspect="1" noTextEdit="1"/>
          </p:cNvSpPr>
          <p:nvPr>
            <p:ph type="sldImg"/>
          </p:nvPr>
        </p:nvSpPr>
        <p:spPr bwMode="auto">
          <a:noFill/>
          <a:ln>
            <a:solidFill>
              <a:srgbClr val="000000"/>
            </a:solidFill>
            <a:miter lim="800000"/>
            <a:headEnd/>
            <a:tailEnd/>
          </a:ln>
        </p:spPr>
      </p:sp>
      <p:sp>
        <p:nvSpPr>
          <p:cNvPr id="229379"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For the purposes of measurement and operationalisation, equity in health is the absence of systematic disparities in health (or in the major social determinants of health) between groups with different levels of underlying social advantage/disadvantage—that is, wealth, power, or prestige. Inequities in health systematically put groups of people who are already socially disadvantaged (for example, by virtue of being poor, female, and/or members of a disenfranchised racial, ethnic, or religious group) at further disadvantage with respect to their health; health is essential to wellbeing and to overcoming other effects of social disadvantage. Equity is an ethical principle; it also is consonant with and closely related to human rights principles. The proposed definition of equity supports operationalisation of the right to the highest attainable standard of health as indicated by the health status of the most socially advantaged group. Assessing health equity requires comparing health and its social determinants between more and less advantaged social groups. These comparisons are essential to assess whether national and international policies are leading toward or away from greater social justice in health.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9618" name="Rectangle 2"/>
          <p:cNvSpPr>
            <a:spLocks noGrp="1" noRot="1" noChangeAspect="1" noTextEdit="1"/>
          </p:cNvSpPr>
          <p:nvPr>
            <p:ph type="sldImg"/>
          </p:nvPr>
        </p:nvSpPr>
        <p:spPr bwMode="auto">
          <a:noFill/>
          <a:ln>
            <a:solidFill>
              <a:srgbClr val="000000"/>
            </a:solidFill>
            <a:miter lim="800000"/>
            <a:headEnd/>
            <a:tailEnd/>
          </a:ln>
        </p:spPr>
      </p:sp>
      <p:sp>
        <p:nvSpPr>
          <p:cNvPr id="239619"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National collaborating center for aboriginal health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7394" name="Rectangle 2"/>
          <p:cNvSpPr>
            <a:spLocks noGrp="1" noRot="1" noChangeAspect="1" noTextEdit="1"/>
          </p:cNvSpPr>
          <p:nvPr>
            <p:ph type="sldImg"/>
          </p:nvPr>
        </p:nvSpPr>
        <p:spPr bwMode="auto">
          <a:xfrm>
            <a:off x="1166813" y="693738"/>
            <a:ext cx="4616450" cy="3462337"/>
          </a:xfrm>
          <a:noFill/>
          <a:ln>
            <a:solidFill>
              <a:srgbClr val="000000"/>
            </a:solidFill>
            <a:miter lim="800000"/>
            <a:headEnd/>
            <a:tailEnd/>
          </a:ln>
        </p:spPr>
      </p:sp>
      <p:sp>
        <p:nvSpPr>
          <p:cNvPr id="187395" name="Rectangle 3"/>
          <p:cNvSpPr>
            <a:spLocks noGrp="1"/>
          </p:cNvSpPr>
          <p:nvPr>
            <p:ph type="body" idx="1"/>
          </p:nvPr>
        </p:nvSpPr>
        <p:spPr bwMode="auto">
          <a:xfrm>
            <a:off x="695325" y="4387850"/>
            <a:ext cx="5559425" cy="4154488"/>
          </a:xfrm>
          <a:noFill/>
        </p:spPr>
        <p:txBody>
          <a:bodyPr wrap="square" numCol="1" anchor="t" anchorCtr="0" compatLnSpc="1">
            <a:prstTxWarp prst="textNoShape">
              <a:avLst/>
            </a:prstTxWarp>
          </a:bodyPr>
          <a:lstStyle/>
          <a:p>
            <a:pPr>
              <a:lnSpc>
                <a:spcPct val="80000"/>
              </a:lnSpc>
            </a:pPr>
            <a:r>
              <a:rPr lang="en-US" sz="1000" smtClean="0"/>
              <a:t>In 1906 W.E.B. DuBois emphasized the need for research and social activism.  (The Health &amp; Physique of the Negro American).  </a:t>
            </a:r>
          </a:p>
          <a:p>
            <a:pPr>
              <a:lnSpc>
                <a:spcPct val="80000"/>
              </a:lnSpc>
            </a:pPr>
            <a:r>
              <a:rPr lang="en-US" sz="1000" smtClean="0"/>
              <a:t>Medical Civil Rights Movement</a:t>
            </a:r>
          </a:p>
          <a:p>
            <a:pPr lvl="1">
              <a:lnSpc>
                <a:spcPct val="80000"/>
              </a:lnSpc>
            </a:pPr>
            <a:r>
              <a:rPr lang="en-US" sz="1000" smtClean="0"/>
              <a:t>Grassroots activism</a:t>
            </a:r>
          </a:p>
          <a:p>
            <a:pPr lvl="1">
              <a:lnSpc>
                <a:spcPct val="80000"/>
              </a:lnSpc>
            </a:pPr>
            <a:r>
              <a:rPr lang="en-US" sz="1000" smtClean="0"/>
              <a:t>Legal Strategies (Simkins Case (1963) &amp; Grubbs Case (1964)</a:t>
            </a:r>
          </a:p>
          <a:p>
            <a:pPr lvl="1">
              <a:lnSpc>
                <a:spcPct val="80000"/>
              </a:lnSpc>
            </a:pPr>
            <a:r>
              <a:rPr lang="en-US" sz="1000" smtClean="0"/>
              <a:t>Legislative Strategies</a:t>
            </a:r>
          </a:p>
          <a:p>
            <a:pPr>
              <a:lnSpc>
                <a:spcPct val="80000"/>
              </a:lnSpc>
            </a:pPr>
            <a:r>
              <a:rPr lang="en-US" sz="1000" smtClean="0"/>
              <a:t>Heckler Report (1985)</a:t>
            </a:r>
          </a:p>
          <a:p>
            <a:pPr lvl="1">
              <a:lnSpc>
                <a:spcPct val="80000"/>
              </a:lnSpc>
            </a:pPr>
            <a:r>
              <a:rPr lang="en-US" sz="1000" smtClean="0"/>
              <a:t>Secretary’s Task Force on Black &amp; Minority Health</a:t>
            </a:r>
          </a:p>
          <a:p>
            <a:pPr lvl="1">
              <a:lnSpc>
                <a:spcPct val="80000"/>
              </a:lnSpc>
            </a:pPr>
            <a:r>
              <a:rPr lang="en-US" sz="1000" smtClean="0"/>
              <a:t>Led to establishment of DHHS Office of Minority Health (1st time office dedicated to minority health)</a:t>
            </a:r>
          </a:p>
          <a:p>
            <a:pPr>
              <a:lnSpc>
                <a:spcPct val="80000"/>
              </a:lnSpc>
            </a:pPr>
            <a:r>
              <a:rPr lang="en-US" sz="1000" smtClean="0"/>
              <a:t>1990 AMA Council on Ethical and Judicial Affairs</a:t>
            </a:r>
          </a:p>
          <a:p>
            <a:pPr>
              <a:lnSpc>
                <a:spcPct val="80000"/>
              </a:lnSpc>
            </a:pPr>
            <a:r>
              <a:rPr lang="en-US" sz="1000" smtClean="0"/>
              <a:t>1998 Race &amp; Health Initiative</a:t>
            </a:r>
          </a:p>
          <a:p>
            <a:pPr>
              <a:lnSpc>
                <a:spcPct val="80000"/>
              </a:lnSpc>
            </a:pPr>
            <a:r>
              <a:rPr lang="en-US" sz="1000" smtClean="0"/>
              <a:t>1999 U.S. Commission on Civil Rights-</a:t>
            </a:r>
          </a:p>
          <a:p>
            <a:pPr>
              <a:lnSpc>
                <a:spcPct val="80000"/>
              </a:lnSpc>
            </a:pPr>
            <a:r>
              <a:rPr lang="en-US" sz="1000" smtClean="0"/>
              <a:t>The Health Care Challenge:  Acknowledging Disparity</a:t>
            </a:r>
          </a:p>
          <a:p>
            <a:pPr>
              <a:lnSpc>
                <a:spcPct val="80000"/>
              </a:lnSpc>
            </a:pPr>
            <a:r>
              <a:rPr lang="en-US" sz="1000" smtClean="0"/>
              <a:t>2000 Minority Health and Research Education Act (elevated NIH Office of Minority Health to Center on MH &amp; Health Disparities)</a:t>
            </a:r>
          </a:p>
          <a:p>
            <a:pPr>
              <a:lnSpc>
                <a:spcPct val="80000"/>
              </a:lnSpc>
            </a:pPr>
            <a:r>
              <a:rPr lang="en-US" sz="1000" smtClean="0"/>
              <a:t>2002 Institute of Medicine Report “Unequal Treatment”</a:t>
            </a:r>
          </a:p>
          <a:p>
            <a:pPr>
              <a:lnSpc>
                <a:spcPct val="80000"/>
              </a:lnSpc>
            </a:pPr>
            <a:r>
              <a:rPr lang="en-US" sz="1000" smtClean="0"/>
              <a:t>2003 Healthcare Equality and Accountability Act</a:t>
            </a:r>
          </a:p>
          <a:p>
            <a:pPr>
              <a:lnSpc>
                <a:spcPct val="80000"/>
              </a:lnSpc>
            </a:pPr>
            <a:r>
              <a:rPr lang="en-US" sz="1000" smtClean="0"/>
              <a:t>2003Closing the Health Care Gap Act</a:t>
            </a:r>
          </a:p>
          <a:p>
            <a:pPr>
              <a:lnSpc>
                <a:spcPct val="80000"/>
              </a:lnSpc>
            </a:pPr>
            <a:r>
              <a:rPr lang="en-US" sz="1000" smtClean="0"/>
              <a:t>IOM Report is missing:</a:t>
            </a:r>
          </a:p>
          <a:p>
            <a:pPr lvl="1">
              <a:lnSpc>
                <a:spcPct val="80000"/>
              </a:lnSpc>
            </a:pPr>
            <a:r>
              <a:rPr lang="en-US" sz="1000" smtClean="0"/>
              <a:t>Role of community, politics &amp; political action</a:t>
            </a:r>
          </a:p>
          <a:p>
            <a:pPr lvl="1">
              <a:lnSpc>
                <a:spcPct val="80000"/>
              </a:lnSpc>
            </a:pPr>
            <a:r>
              <a:rPr lang="en-US" sz="1000" smtClean="0"/>
              <a:t>Efforts for over 100 years to eliminate disparities</a:t>
            </a:r>
          </a:p>
          <a:p>
            <a:pPr>
              <a:lnSpc>
                <a:spcPct val="80000"/>
              </a:lnSpc>
            </a:pPr>
            <a:r>
              <a:rPr lang="en-US" sz="1000" smtClean="0"/>
              <a:t>IOM Report is missing:</a:t>
            </a:r>
          </a:p>
          <a:p>
            <a:pPr lvl="1">
              <a:lnSpc>
                <a:spcPct val="80000"/>
              </a:lnSpc>
            </a:pPr>
            <a:r>
              <a:rPr lang="en-US" sz="1000" smtClean="0"/>
              <a:t>Role of community, politics &amp; political action</a:t>
            </a:r>
          </a:p>
          <a:p>
            <a:pPr lvl="1">
              <a:lnSpc>
                <a:spcPct val="80000"/>
              </a:lnSpc>
            </a:pPr>
            <a:r>
              <a:rPr lang="en-US" sz="1000" smtClean="0"/>
              <a:t>Efforts for over 100 years to eliminate disparities</a:t>
            </a:r>
          </a:p>
          <a:p>
            <a:pPr lvl="1">
              <a:lnSpc>
                <a:spcPct val="80000"/>
              </a:lnSpc>
            </a:pPr>
            <a:endParaRPr lang="en-US" sz="10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29" name="Rectangle 2"/>
          <p:cNvSpPr>
            <a:spLocks noGrp="1" noRot="1" noChangeAspect="1" noTextEdit="1"/>
          </p:cNvSpPr>
          <p:nvPr>
            <p:ph type="sldImg"/>
          </p:nvPr>
        </p:nvSpPr>
        <p:spPr bwMode="auto">
          <a:noFill/>
          <a:ln>
            <a:solidFill>
              <a:srgbClr val="000000"/>
            </a:solidFill>
            <a:miter lim="800000"/>
            <a:headEnd/>
            <a:tailEnd/>
          </a:ln>
        </p:spPr>
      </p:sp>
      <p:sp>
        <p:nvSpPr>
          <p:cNvPr id="73730" name="Rectangle 3"/>
          <p:cNvSpPr>
            <a:spLocks noGrp="1"/>
          </p:cNvSpPr>
          <p:nvPr>
            <p:ph type="body" idx="1"/>
          </p:nvPr>
        </p:nvSpPr>
        <p:spPr bwMode="auto">
          <a:noFill/>
        </p:spPr>
        <p:txBody>
          <a:bodyPr wrap="square" numCol="1" anchor="t" anchorCtr="0" compatLnSpc="1">
            <a:prstTxWarp prst="textNoShape">
              <a:avLst/>
            </a:prstTxWarp>
          </a:bodyPr>
          <a:lstStyle/>
          <a:p>
            <a:pPr>
              <a:lnSpc>
                <a:spcPct val="80000"/>
              </a:lnSpc>
            </a:pPr>
            <a:r>
              <a:rPr lang="en-US" sz="1000" smtClean="0"/>
              <a:t>Too Much Talk and Not Enough Action </a:t>
            </a:r>
          </a:p>
          <a:p>
            <a:pPr>
              <a:lnSpc>
                <a:spcPct val="80000"/>
              </a:lnSpc>
            </a:pPr>
            <a:r>
              <a:rPr lang="en-US" sz="1000" b="1" smtClean="0"/>
              <a:t>“Moving Evidence to Action”</a:t>
            </a:r>
          </a:p>
          <a:p>
            <a:pPr>
              <a:lnSpc>
                <a:spcPct val="80000"/>
              </a:lnSpc>
            </a:pPr>
            <a:r>
              <a:rPr lang="en-US" sz="900" b="1" smtClean="0"/>
              <a:t>Serving as a change agent</a:t>
            </a:r>
            <a:r>
              <a:rPr lang="en-US" sz="900" smtClean="0"/>
              <a:t> by developing new research and translating innovative research findings into policy and practice.</a:t>
            </a:r>
          </a:p>
          <a:p>
            <a:pPr>
              <a:lnSpc>
                <a:spcPct val="80000"/>
              </a:lnSpc>
            </a:pPr>
            <a:r>
              <a:rPr lang="en-US" sz="900" b="1" smtClean="0"/>
              <a:t>Providing education and leadership training</a:t>
            </a:r>
            <a:r>
              <a:rPr lang="en-US" sz="900" smtClean="0"/>
              <a:t> to expand the community of skilled individuals dedicated to eliminating health care disparities</a:t>
            </a:r>
          </a:p>
          <a:p>
            <a:pPr>
              <a:lnSpc>
                <a:spcPct val="80000"/>
              </a:lnSpc>
            </a:pPr>
            <a:r>
              <a:rPr lang="en-US" sz="900" b="1" smtClean="0"/>
              <a:t>Moving beyond</a:t>
            </a:r>
            <a:r>
              <a:rPr lang="en-US" sz="900" smtClean="0"/>
              <a:t> interventions that address individual behavior to the systematic study of community, systems and policy change.</a:t>
            </a:r>
          </a:p>
          <a:p>
            <a:pPr>
              <a:lnSpc>
                <a:spcPct val="80000"/>
              </a:lnSpc>
            </a:pPr>
            <a:endParaRPr lang="en-US" sz="900" smtClean="0"/>
          </a:p>
          <a:p>
            <a:pPr>
              <a:lnSpc>
                <a:spcPct val="80000"/>
              </a:lnSpc>
            </a:pPr>
            <a:endParaRPr lang="en-US" sz="1000" b="1" smtClean="0"/>
          </a:p>
          <a:p>
            <a:pPr>
              <a:lnSpc>
                <a:spcPct val="80000"/>
              </a:lnSpc>
            </a:pPr>
            <a:endParaRPr lang="en-US" sz="1000" b="1" smtClean="0"/>
          </a:p>
          <a:p>
            <a:pPr>
              <a:lnSpc>
                <a:spcPct val="80000"/>
              </a:lnSpc>
            </a:pPr>
            <a:r>
              <a:rPr lang="en-US" sz="1000" smtClean="0">
                <a:hlinkClick r:id="rId3"/>
              </a:rPr>
              <a:t>http://www.apha.org/programs/disparitiesdb/</a:t>
            </a:r>
            <a:endParaRPr lang="en-US" sz="1000" smtClean="0"/>
          </a:p>
          <a:p>
            <a:pPr>
              <a:lnSpc>
                <a:spcPct val="80000"/>
              </a:lnSpc>
            </a:pPr>
            <a:r>
              <a:rPr lang="en-US" sz="1000" smtClean="0"/>
              <a:t>“examples of real community solutions from around the country” continues long after National Public Health Week has faded from memory, APHA has created an online Community Solutions to Health Disparities Database containing profiles of projects and interventions that are making a real difference in closing the gap of unequal health outcomesVisitors can search the database by various categories, including geographic location, racial and ethnic groups, target age group and gender-specific projects.</a:t>
            </a:r>
            <a:endParaRPr lang="en-US" sz="1000" smtClean="0">
              <a:hlinkClick r:id="rId4"/>
            </a:endParaRPr>
          </a:p>
          <a:p>
            <a:pPr>
              <a:lnSpc>
                <a:spcPct val="80000"/>
              </a:lnSpc>
            </a:pPr>
            <a:r>
              <a:rPr lang="en-US" sz="1000" smtClean="0">
                <a:hlinkClick r:id="rId4"/>
              </a:rPr>
              <a:t>http://www2.massgeneral.org/disparitiessolutions/</a:t>
            </a:r>
            <a:endParaRPr lang="en-US" sz="1000" smtClean="0"/>
          </a:p>
          <a:p>
            <a:pPr>
              <a:lnSpc>
                <a:spcPct val="80000"/>
              </a:lnSpc>
            </a:pPr>
            <a:r>
              <a:rPr lang="en-US" sz="1000" smtClean="0"/>
              <a:t>REACH </a:t>
            </a:r>
          </a:p>
          <a:p>
            <a:pPr>
              <a:lnSpc>
                <a:spcPct val="80000"/>
              </a:lnSpc>
            </a:pPr>
            <a:r>
              <a:rPr lang="en-US" sz="1000" smtClean="0"/>
              <a:t>Racial Ethnic Approaches to Community Health (CDC, Solutions)</a:t>
            </a:r>
            <a:endParaRPr lang="en-US" sz="1000" smtClean="0">
              <a:hlinkClick r:id="rId5"/>
            </a:endParaRPr>
          </a:p>
          <a:p>
            <a:pPr>
              <a:lnSpc>
                <a:spcPct val="80000"/>
              </a:lnSpc>
            </a:pPr>
            <a:r>
              <a:rPr lang="en-US" sz="1000" smtClean="0">
                <a:hlinkClick r:id="rId5"/>
              </a:rPr>
              <a:t>http://www.cdc.gov/reach/pdf/health_disparities_101607.pdf</a:t>
            </a:r>
            <a:endParaRPr lang="en-US" sz="1000" smtClean="0"/>
          </a:p>
          <a:p>
            <a:pPr>
              <a:lnSpc>
                <a:spcPct val="80000"/>
              </a:lnSpc>
            </a:pPr>
            <a:r>
              <a:rPr lang="en-US" sz="1000" smtClean="0"/>
              <a:t>The Hopkins Center for Health Disparities Solutions</a:t>
            </a:r>
            <a:endParaRPr lang="en-US" sz="1000" smtClean="0">
              <a:hlinkClick r:id="rId6"/>
            </a:endParaRPr>
          </a:p>
          <a:p>
            <a:pPr>
              <a:lnSpc>
                <a:spcPct val="80000"/>
              </a:lnSpc>
            </a:pPr>
            <a:r>
              <a:rPr lang="en-US" sz="1000" smtClean="0">
                <a:hlinkClick r:id="rId6"/>
              </a:rPr>
              <a:t>http://www.jhsph.edu/healthdisparities/</a:t>
            </a:r>
            <a:endParaRPr lang="en-US" sz="1000" smtClean="0"/>
          </a:p>
          <a:p>
            <a:pPr>
              <a:lnSpc>
                <a:spcPct val="80000"/>
              </a:lnSpc>
            </a:pPr>
            <a:r>
              <a:rPr lang="en-US" sz="1000" smtClean="0"/>
              <a:t>Morgatn State</a:t>
            </a:r>
          </a:p>
          <a:p>
            <a:pPr>
              <a:lnSpc>
                <a:spcPct val="80000"/>
              </a:lnSpc>
            </a:pPr>
            <a:r>
              <a:rPr lang="en-US" sz="1000" smtClean="0"/>
              <a:t>Center for Health Disparities Solutions</a:t>
            </a:r>
          </a:p>
          <a:p>
            <a:pPr>
              <a:lnSpc>
                <a:spcPct val="80000"/>
              </a:lnSpc>
            </a:pPr>
            <a:r>
              <a:rPr lang="en-US" sz="1000" smtClean="0"/>
              <a:t>http://www.morgan.edu/Academics/Special_ProgramsCenters/Center_for_Health_Disparities_Solutions.html</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xfrm>
            <a:off x="1166813" y="693738"/>
            <a:ext cx="4618037" cy="3463925"/>
          </a:xfrm>
          <a:noFill/>
          <a:ln>
            <a:solidFill>
              <a:srgbClr val="000000"/>
            </a:solidFill>
            <a:miter lim="800000"/>
            <a:headEnd/>
            <a:tailEnd/>
          </a:ln>
        </p:spPr>
      </p:sp>
      <p:sp>
        <p:nvSpPr>
          <p:cNvPr id="172035" name="Notes Placeholder 2"/>
          <p:cNvSpPr>
            <a:spLocks noGrp="1"/>
          </p:cNvSpPr>
          <p:nvPr>
            <p:ph type="body" idx="1"/>
          </p:nvPr>
        </p:nvSpPr>
        <p:spPr bwMode="auto">
          <a:xfrm>
            <a:off x="695325" y="4387850"/>
            <a:ext cx="5559425" cy="4154488"/>
          </a:xfrm>
          <a:noFill/>
        </p:spPr>
        <p:txBody>
          <a:bodyPr wrap="square" numCol="1" anchor="t" anchorCtr="0" compatLnSpc="1">
            <a:prstTxWarp prst="textNoShape">
              <a:avLst/>
            </a:prstTxWarp>
          </a:bodyPr>
          <a:lstStyle/>
          <a:p>
            <a:pPr>
              <a:spcBef>
                <a:spcPct val="0"/>
              </a:spcBef>
            </a:pPr>
            <a:endParaRPr lang="en-US" smtClean="0"/>
          </a:p>
        </p:txBody>
      </p:sp>
      <p:sp>
        <p:nvSpPr>
          <p:cNvPr id="172036" name="Slide Number Placeholder 3"/>
          <p:cNvSpPr txBox="1">
            <a:spLocks noGrp="1"/>
          </p:cNvSpPr>
          <p:nvPr/>
        </p:nvSpPr>
        <p:spPr bwMode="auto">
          <a:xfrm>
            <a:off x="3935413" y="8772525"/>
            <a:ext cx="3013075" cy="461963"/>
          </a:xfrm>
          <a:prstGeom prst="rect">
            <a:avLst/>
          </a:prstGeom>
          <a:noFill/>
          <a:ln w="9525">
            <a:noFill/>
            <a:miter lim="800000"/>
            <a:headEnd/>
            <a:tailEnd/>
          </a:ln>
        </p:spPr>
        <p:txBody>
          <a:bodyPr anchor="b"/>
          <a:lstStyle/>
          <a:p>
            <a:pPr algn="r"/>
            <a:fld id="{CB06FE78-9965-4102-941A-DEB0BC3F25D4}" type="slidenum">
              <a:rPr lang="en-US" sz="1200">
                <a:latin typeface="Calibri" pitchFamily="34" charset="0"/>
              </a:rPr>
              <a:pPr algn="r"/>
              <a:t>9</a:t>
            </a:fld>
            <a:endParaRPr lang="en-US" sz="120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4"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a:latin typeface="+mn-lt"/>
              <a:cs typeface="+mn-cs"/>
            </a:endParaRPr>
          </a:p>
        </p:txBody>
      </p:sp>
      <p:sp>
        <p:nvSpPr>
          <p:cNvPr id="5"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a:latin typeface="+mn-lt"/>
              <a:cs typeface="+mn-cs"/>
            </a:endParaRPr>
          </a:p>
        </p:txBody>
      </p:sp>
      <p:sp>
        <p:nvSpPr>
          <p:cNvPr id="6"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7"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8" name="Chevron 6"/>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sz="1800"/>
          </a:p>
        </p:txBody>
      </p:sp>
      <p:sp>
        <p:nvSpPr>
          <p:cNvPr id="9" name="Chevron 7"/>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sz="1800"/>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10" name="Date Placeholder 3"/>
          <p:cNvSpPr>
            <a:spLocks noGrp="1"/>
          </p:cNvSpPr>
          <p:nvPr>
            <p:ph type="dt" sz="half" idx="10"/>
          </p:nvPr>
        </p:nvSpPr>
        <p:spPr/>
        <p:txBody>
          <a:bodyPr/>
          <a:lstStyle>
            <a:lvl1pPr>
              <a:defRPr/>
            </a:lvl1pPr>
          </a:lstStyle>
          <a:p>
            <a:pPr>
              <a:defRPr/>
            </a:pPr>
            <a:fld id="{8A07C643-BEBD-4918-92E2-4C4AD5C70E40}" type="datetimeFigureOut">
              <a:rPr lang="en-US"/>
              <a:pPr>
                <a:defRPr/>
              </a:pPr>
              <a:t>4/8/15</a:t>
            </a:fld>
            <a:endParaRPr lang="en-US"/>
          </a:p>
        </p:txBody>
      </p:sp>
      <p:sp>
        <p:nvSpPr>
          <p:cNvPr id="11" name="Footer Placeholder 4"/>
          <p:cNvSpPr>
            <a:spLocks noGrp="1"/>
          </p:cNvSpPr>
          <p:nvPr>
            <p:ph type="ftr" sz="quarter" idx="11"/>
          </p:nvPr>
        </p:nvSpPr>
        <p:spPr/>
        <p:txBody>
          <a:bodyPr/>
          <a:lstStyle>
            <a:lvl1pPr>
              <a:defRPr/>
            </a:lvl1pPr>
          </a:lstStyle>
          <a:p>
            <a:pPr>
              <a:defRPr/>
            </a:pPr>
            <a:endParaRPr lang="en-US"/>
          </a:p>
        </p:txBody>
      </p:sp>
      <p:sp>
        <p:nvSpPr>
          <p:cNvPr id="12" name="Slide Number Placeholder 5"/>
          <p:cNvSpPr>
            <a:spLocks noGrp="1"/>
          </p:cNvSpPr>
          <p:nvPr>
            <p:ph type="sldNum" sz="quarter" idx="12"/>
          </p:nvPr>
        </p:nvSpPr>
        <p:spPr/>
        <p:txBody>
          <a:bodyPr/>
          <a:lstStyle>
            <a:lvl1pPr>
              <a:defRPr/>
            </a:lvl1pPr>
          </a:lstStyle>
          <a:p>
            <a:pPr>
              <a:defRPr/>
            </a:pPr>
            <a:fld id="{801F3AC4-3E75-49C9-84CE-97B6199DE810}"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09CF59EB-67C7-4FD2-AF7D-1FC659657A12}" type="datetimeFigureOut">
              <a:rPr lang="en-US"/>
              <a:pPr/>
              <a:t>4/8/15</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4D98ECF9-95A3-493D-ADBB-227CCC3A2F57}"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397F9B54-9BFE-49B5-8746-FB33114FF1DA}" type="datetimeFigureOut">
              <a:rPr lang="en-US"/>
              <a:pPr/>
              <a:t>4/8/15</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93A0528-DDD9-4794-9084-D1E0BE1A318F}"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F63E9652-3EEC-455A-A04D-88081CB72176}" type="datetimeFigureOut">
              <a:rPr lang="en-US"/>
              <a:pPr/>
              <a:t>4/8/15</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5B22AA7-EDC7-4549-A0AC-BE6736AFBD46}"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DDB2AFC7-915C-4240-9B22-B37D02AC9EED}" type="datetimeFigureOut">
              <a:rPr lang="en-US"/>
              <a:pPr/>
              <a:t>4/8/15</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CF7AFEF-43CC-40C8-8EF1-F8EB119DBAED}"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23A63C7E-228A-403E-854F-51F1F0D97F21}" type="datetimeFigureOut">
              <a:rPr lang="en-US"/>
              <a:pPr/>
              <a:t>4/8/15</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0390A10-0439-47D6-9E41-9836695AB984}"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906A85A8-BA4A-493B-90D1-FFD97CFFFCDE}" type="datetimeFigureOut">
              <a:rPr lang="en-US"/>
              <a:pPr/>
              <a:t>4/8/15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28A73DB-9F15-4421-9D25-D0F942F30615}"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65EB4897-5682-4205-9B59-90ABE846FA9E}" type="datetimeFigureOut">
              <a:rPr lang="en-US"/>
              <a:pPr/>
              <a:t>4/8/15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2D9FB9E-60B5-44C9-B8A5-8F37CC330AAB}"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5"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a:latin typeface="+mn-lt"/>
              <a:cs typeface="+mn-cs"/>
            </a:endParaRPr>
          </a:p>
        </p:txBody>
      </p:sp>
      <p:sp>
        <p:nvSpPr>
          <p:cNvPr id="6"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a:latin typeface="+mn-lt"/>
              <a:cs typeface="+mn-cs"/>
            </a:endParaRPr>
          </a:p>
        </p:txBody>
      </p:sp>
      <p:sp>
        <p:nvSpPr>
          <p:cNvPr id="7"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9"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p>
            <a:r>
              <a:rPr lang="en-US" smtClean="0"/>
              <a:t>Click to edit Master title style</a:t>
            </a:r>
            <a:endParaRPr lang="en-US"/>
          </a:p>
        </p:txBody>
      </p:sp>
      <p:sp>
        <p:nvSpPr>
          <p:cNvPr id="10" name="Date Placeholder 4"/>
          <p:cNvSpPr>
            <a:spLocks noGrp="1"/>
          </p:cNvSpPr>
          <p:nvPr>
            <p:ph type="dt" sz="half" idx="10"/>
          </p:nvPr>
        </p:nvSpPr>
        <p:spPr/>
        <p:txBody>
          <a:bodyPr/>
          <a:lstStyle>
            <a:lvl1pPr>
              <a:defRPr/>
            </a:lvl1pPr>
          </a:lstStyle>
          <a:p>
            <a:pPr>
              <a:defRPr/>
            </a:pPr>
            <a:fld id="{15903AB1-A6E9-47B6-ACF5-DA031A9EC908}" type="datetimeFigureOut">
              <a:rPr lang="en-US"/>
              <a:pPr>
                <a:defRPr/>
              </a:pPr>
              <a:t>4/8/15</a:t>
            </a:fld>
            <a:endParaRPr lang="en-US"/>
          </a:p>
        </p:txBody>
      </p:sp>
      <p:sp>
        <p:nvSpPr>
          <p:cNvPr id="11" name="Footer Placeholder 5"/>
          <p:cNvSpPr>
            <a:spLocks noGrp="1"/>
          </p:cNvSpPr>
          <p:nvPr>
            <p:ph type="ftr" sz="quarter" idx="11"/>
          </p:nvPr>
        </p:nvSpPr>
        <p:spPr/>
        <p:txBody>
          <a:bodyPr/>
          <a:lstStyle>
            <a:lvl1pPr>
              <a:defRPr/>
            </a:lvl1pPr>
          </a:lstStyle>
          <a:p>
            <a:pPr>
              <a:defRPr/>
            </a:pPr>
            <a:endParaRPr lang="en-US"/>
          </a:p>
        </p:txBody>
      </p:sp>
      <p:sp>
        <p:nvSpPr>
          <p:cNvPr id="12" name="Slide Number Placeholder 6"/>
          <p:cNvSpPr>
            <a:spLocks noGrp="1"/>
          </p:cNvSpPr>
          <p:nvPr>
            <p:ph type="sldNum" sz="quarter" idx="12"/>
          </p:nvPr>
        </p:nvSpPr>
        <p:spPr/>
        <p:txBody>
          <a:bodyPr/>
          <a:lstStyle>
            <a:lvl1pPr>
              <a:defRPr/>
            </a:lvl1pPr>
          </a:lstStyle>
          <a:p>
            <a:pPr>
              <a:defRPr/>
            </a:pPr>
            <a:fld id="{EE82A2D0-459B-4EE6-9545-59283E279C59}"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a:latin typeface="+mn-lt"/>
              <a:cs typeface="+mn-cs"/>
            </a:endParaRPr>
          </a:p>
        </p:txBody>
      </p:sp>
      <p:sp>
        <p:nvSpPr>
          <p:cNvPr id="4"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a:latin typeface="+mn-lt"/>
              <a:cs typeface="+mn-cs"/>
            </a:endParaRPr>
          </a:p>
        </p:txBody>
      </p:sp>
      <p:sp>
        <p:nvSpPr>
          <p:cNvPr id="5"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7"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6" name="Title 5"/>
          <p:cNvSpPr>
            <a:spLocks noGrp="1"/>
          </p:cNvSpPr>
          <p:nvPr>
            <p:ph type="title"/>
          </p:nvPr>
        </p:nvSpPr>
        <p:spPr/>
        <p:txBody>
          <a:bodyPr rtlCol="0"/>
          <a:lstStyle/>
          <a:p>
            <a:r>
              <a:rPr lang="en-US" smtClean="0"/>
              <a:t>Click to edit Master title style</a:t>
            </a:r>
            <a:endParaRPr lang="en-US"/>
          </a:p>
        </p:txBody>
      </p:sp>
      <p:sp>
        <p:nvSpPr>
          <p:cNvPr id="8" name="Date Placeholder 2"/>
          <p:cNvSpPr>
            <a:spLocks noGrp="1"/>
          </p:cNvSpPr>
          <p:nvPr>
            <p:ph type="dt" sz="half" idx="10"/>
          </p:nvPr>
        </p:nvSpPr>
        <p:spPr/>
        <p:txBody>
          <a:bodyPr/>
          <a:lstStyle>
            <a:lvl1pPr>
              <a:defRPr/>
            </a:lvl1pPr>
          </a:lstStyle>
          <a:p>
            <a:pPr>
              <a:defRPr/>
            </a:pPr>
            <a:fld id="{08ED7C57-9C13-42F5-8DF8-8CFB94F8A6C8}" type="datetimeFigureOut">
              <a:rPr lang="en-US"/>
              <a:pPr>
                <a:defRPr/>
              </a:pPr>
              <a:t>4/8/15</a:t>
            </a:fld>
            <a:endParaRPr lang="en-US"/>
          </a:p>
        </p:txBody>
      </p:sp>
      <p:sp>
        <p:nvSpPr>
          <p:cNvPr id="9" name="Footer Placeholder 3"/>
          <p:cNvSpPr>
            <a:spLocks noGrp="1"/>
          </p:cNvSpPr>
          <p:nvPr>
            <p:ph type="ftr" sz="quarter" idx="11"/>
          </p:nvPr>
        </p:nvSpPr>
        <p:spPr/>
        <p:txBody>
          <a:bodyPr/>
          <a:lstStyle>
            <a:lvl1pPr>
              <a:defRPr/>
            </a:lvl1pPr>
          </a:lstStyle>
          <a:p>
            <a:pPr>
              <a:defRPr/>
            </a:pPr>
            <a:endParaRPr lang="en-US"/>
          </a:p>
        </p:txBody>
      </p:sp>
      <p:sp>
        <p:nvSpPr>
          <p:cNvPr id="10" name="Slide Number Placeholder 4"/>
          <p:cNvSpPr>
            <a:spLocks noGrp="1"/>
          </p:cNvSpPr>
          <p:nvPr>
            <p:ph type="sldNum" sz="quarter" idx="12"/>
          </p:nvPr>
        </p:nvSpPr>
        <p:spPr/>
        <p:txBody>
          <a:bodyPr/>
          <a:lstStyle>
            <a:lvl1pPr>
              <a:defRPr/>
            </a:lvl1pPr>
          </a:lstStyle>
          <a:p>
            <a:pPr>
              <a:defRPr/>
            </a:pPr>
            <a:fld id="{74FAC028-8047-4656-96F9-CEE947554BAB}"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1E37DBC2-9098-41D1-8997-E3A86B872244}" type="datetimeFigureOut">
              <a:rPr lang="en-US"/>
              <a:pPr>
                <a:defRPr/>
              </a:pPr>
              <a:t>4/8/15</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9A74B3F4-D963-46BA-8C70-6DE2D512625B}"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5" name="Freeform 7"/>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a:latin typeface="+mn-lt"/>
              <a:cs typeface="+mn-cs"/>
            </a:endParaRPr>
          </a:p>
        </p:txBody>
      </p:sp>
      <p:sp>
        <p:nvSpPr>
          <p:cNvPr id="6" name="Freeform 8"/>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a:latin typeface="+mn-lt"/>
              <a:cs typeface="+mn-cs"/>
            </a:endParaRPr>
          </a:p>
        </p:txBody>
      </p:sp>
      <p:sp>
        <p:nvSpPr>
          <p:cNvPr id="7"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8"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11"/>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sz="1800"/>
          </a:p>
        </p:txBody>
      </p:sp>
      <p:sp>
        <p:nvSpPr>
          <p:cNvPr id="10" name="Chevron 12"/>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sz="1800"/>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lstStyle>
          <a:p>
            <a:pPr>
              <a:defRPr/>
            </a:pPr>
            <a:fld id="{0837F070-2DE5-4CE3-B4E1-4518924725FE}" type="datetimeFigureOut">
              <a:rPr lang="en-US"/>
              <a:pPr>
                <a:defRPr/>
              </a:pPr>
              <a:t>4/8/15</a:t>
            </a:fld>
            <a:endParaRPr lang="en-US"/>
          </a:p>
        </p:txBody>
      </p:sp>
      <p:sp>
        <p:nvSpPr>
          <p:cNvPr id="12" name="Footer Placeholder 5"/>
          <p:cNvSpPr>
            <a:spLocks noGrp="1"/>
          </p:cNvSpPr>
          <p:nvPr>
            <p:ph type="ftr" sz="quarter" idx="11"/>
          </p:nvPr>
        </p:nvSpPr>
        <p:spPr/>
        <p:txBody>
          <a:bodyPr/>
          <a:lstStyle>
            <a:lvl1pPr>
              <a:defRPr>
                <a:solidFill>
                  <a:schemeClr val="tx1"/>
                </a:solidFill>
              </a:defRPr>
            </a:lvl1pPr>
          </a:lstStyle>
          <a:p>
            <a:pPr>
              <a:defRPr/>
            </a:pPr>
            <a:endParaRPr lang="en-US"/>
          </a:p>
        </p:txBody>
      </p:sp>
      <p:sp>
        <p:nvSpPr>
          <p:cNvPr id="13" name="Slide Number Placeholder 6"/>
          <p:cNvSpPr>
            <a:spLocks noGrp="1"/>
          </p:cNvSpPr>
          <p:nvPr>
            <p:ph type="sldNum" sz="quarter" idx="12"/>
          </p:nvPr>
        </p:nvSpPr>
        <p:spPr/>
        <p:txBody>
          <a:bodyPr/>
          <a:lstStyle>
            <a:lvl1pPr>
              <a:defRPr>
                <a:solidFill>
                  <a:schemeClr val="tx1"/>
                </a:solidFill>
              </a:defRPr>
            </a:lvl1pPr>
          </a:lstStyle>
          <a:p>
            <a:pPr>
              <a:defRPr/>
            </a:pPr>
            <a:fld id="{6CB01CC3-39E4-439C-B7E9-E47364499308}"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9F05F55D-2249-4075-8485-88C437C1E454}" type="datetimeFigureOut">
              <a:rPr lang="en-US"/>
              <a:pPr/>
              <a:t>4/8/15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3494C94-9AF6-4AAD-AB34-08C218B703C3}"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71695463-9DE9-4307-8095-8552219C7639}" type="datetimeFigureOut">
              <a:rPr lang="en-US"/>
              <a:pPr/>
              <a:t>4/8/15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71C5DC5-40B3-4BC2-B07A-7DE92F50183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362BA092-2898-4694-8870-813C79B21E34}" type="datetimeFigureOut">
              <a:rPr lang="en-US"/>
              <a:pPr/>
              <a:t>4/8/15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DE7562A-8E91-420C-9AC7-2CE87A2EAECF}"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6B7EE30C-7E9C-4418-B3F8-782F626456CE}" type="datetimeFigureOut">
              <a:rPr lang="en-US"/>
              <a:pPr/>
              <a:t>4/8/15</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40746E7-DFDE-48A6-949F-19F5472DDCA0}"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6.xml"/><Relationship Id="rId12" Type="http://schemas.openxmlformats.org/officeDocument/2006/relationships/theme" Target="../theme/theme2.xml"/><Relationship Id="rId1" Type="http://schemas.openxmlformats.org/officeDocument/2006/relationships/slideLayout" Target="../slideLayouts/slideLayout6.xml"/><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5" Type="http://schemas.openxmlformats.org/officeDocument/2006/relationships/slideLayout" Target="../slideLayouts/slideLayout10.xml"/><Relationship Id="rId6" Type="http://schemas.openxmlformats.org/officeDocument/2006/relationships/slideLayout" Target="../slideLayouts/slideLayout11.xml"/><Relationship Id="rId7" Type="http://schemas.openxmlformats.org/officeDocument/2006/relationships/slideLayout" Target="../slideLayouts/slideLayout12.xml"/><Relationship Id="rId8" Type="http://schemas.openxmlformats.org/officeDocument/2006/relationships/slideLayout" Target="../slideLayouts/slideLayout13.xml"/><Relationship Id="rId9" Type="http://schemas.openxmlformats.org/officeDocument/2006/relationships/slideLayout" Target="../slideLayouts/slideLayout14.xml"/><Relationship Id="rId10"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smtClean="0"/>
              <a:t>Click to edit Master title style</a:t>
            </a:r>
            <a:endParaRPr lang="en-US"/>
          </a:p>
        </p:txBody>
      </p:sp>
      <p:sp>
        <p:nvSpPr>
          <p:cNvPr id="1027"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 name="Date Placeholder 4"/>
          <p:cNvSpPr>
            <a:spLocks noGrp="1"/>
          </p:cNvSpPr>
          <p:nvPr>
            <p:ph type="dt" sz="half" idx="2"/>
          </p:nvPr>
        </p:nvSpPr>
        <p:spPr>
          <a:xfrm>
            <a:off x="6727825" y="6408738"/>
            <a:ext cx="1919288" cy="365125"/>
          </a:xfrm>
          <a:prstGeom prst="rect">
            <a:avLst/>
          </a:prstGeom>
        </p:spPr>
        <p:txBody>
          <a:bodyPr vert="horz" anchor="b"/>
          <a:lstStyle>
            <a:lvl1pPr fontAlgn="auto">
              <a:spcBef>
                <a:spcPts val="0"/>
              </a:spcBef>
              <a:spcAft>
                <a:spcPts val="0"/>
              </a:spcAft>
              <a:defRPr sz="1000">
                <a:solidFill>
                  <a:schemeClr val="tx1"/>
                </a:solidFill>
                <a:latin typeface="+mn-lt"/>
                <a:cs typeface="+mn-cs"/>
              </a:defRPr>
            </a:lvl1pPr>
          </a:lstStyle>
          <a:p>
            <a:pPr>
              <a:defRPr/>
            </a:pPr>
            <a:fld id="{99CEDE94-A667-4AFA-95F0-FFF4F9BB31EC}" type="datetimeFigureOut">
              <a:rPr lang="en-US"/>
              <a:pPr>
                <a:defRPr/>
              </a:pPr>
              <a:t>4/8/15</a:t>
            </a:fld>
            <a:endParaRPr lang="en-US"/>
          </a:p>
        </p:txBody>
      </p:sp>
      <p:sp>
        <p:nvSpPr>
          <p:cNvPr id="24" name="Footer Placeholder 5"/>
          <p:cNvSpPr>
            <a:spLocks noGrp="1"/>
          </p:cNvSpPr>
          <p:nvPr>
            <p:ph type="ftr" sz="quarter" idx="3"/>
          </p:nvPr>
        </p:nvSpPr>
        <p:spPr>
          <a:xfrm>
            <a:off x="4379913" y="6408738"/>
            <a:ext cx="2351087" cy="365125"/>
          </a:xfrm>
          <a:prstGeom prst="rect">
            <a:avLst/>
          </a:prstGeom>
        </p:spPr>
        <p:txBody>
          <a:bodyPr vert="horz" anchor="b"/>
          <a:lstStyle>
            <a:lvl1pPr algn="r" fontAlgn="auto">
              <a:spcBef>
                <a:spcPts val="0"/>
              </a:spcBef>
              <a:spcAft>
                <a:spcPts val="0"/>
              </a:spcAft>
              <a:defRPr sz="1000">
                <a:solidFill>
                  <a:schemeClr val="tx1"/>
                </a:solidFill>
                <a:latin typeface="+mn-lt"/>
                <a:cs typeface="+mn-cs"/>
              </a:defRPr>
            </a:lvl1pPr>
          </a:lstStyle>
          <a:p>
            <a:pPr>
              <a:defRPr/>
            </a:pPr>
            <a:endParaRPr lang="en-US"/>
          </a:p>
        </p:txBody>
      </p:sp>
      <p:sp>
        <p:nvSpPr>
          <p:cNvPr id="25" name="Slide Number Placeholder 6"/>
          <p:cNvSpPr>
            <a:spLocks noGrp="1"/>
          </p:cNvSpPr>
          <p:nvPr>
            <p:ph type="sldNum" sz="quarter" idx="4"/>
          </p:nvPr>
        </p:nvSpPr>
        <p:spPr>
          <a:xfrm>
            <a:off x="8647113" y="6408738"/>
            <a:ext cx="366712" cy="365125"/>
          </a:xfrm>
          <a:prstGeom prst="rect">
            <a:avLst/>
          </a:prstGeom>
        </p:spPr>
        <p:txBody>
          <a:bodyPr vert="horz" anchor="b"/>
          <a:lstStyle>
            <a:lvl1pPr algn="r" fontAlgn="auto">
              <a:spcBef>
                <a:spcPts val="0"/>
              </a:spcBef>
              <a:spcAft>
                <a:spcPts val="0"/>
              </a:spcAft>
              <a:defRPr sz="1000">
                <a:solidFill>
                  <a:schemeClr val="tx1"/>
                </a:solidFill>
                <a:latin typeface="+mn-lt"/>
                <a:cs typeface="+mn-cs"/>
              </a:defRPr>
            </a:lvl1pPr>
          </a:lstStyle>
          <a:p>
            <a:pPr>
              <a:defRPr/>
            </a:pPr>
            <a:fld id="{8CF945AC-175D-4E00-8FF5-59CE2784C648}"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Arial" charset="0"/>
          <a:ea typeface="+mj-ea"/>
          <a:cs typeface="+mj-cs"/>
        </a:defRPr>
      </a:lvl1pPr>
      <a:lvl2pPr algn="l" rtl="0" eaLnBrk="0" fontAlgn="base" hangingPunct="0">
        <a:spcBef>
          <a:spcPct val="0"/>
        </a:spcBef>
        <a:spcAft>
          <a:spcPct val="0"/>
        </a:spcAft>
        <a:defRPr sz="4100" b="1">
          <a:solidFill>
            <a:schemeClr val="tx2"/>
          </a:solidFill>
          <a:latin typeface="Arial" charset="0"/>
        </a:defRPr>
      </a:lvl2pPr>
      <a:lvl3pPr algn="l" rtl="0" eaLnBrk="0" fontAlgn="base" hangingPunct="0">
        <a:spcBef>
          <a:spcPct val="0"/>
        </a:spcBef>
        <a:spcAft>
          <a:spcPct val="0"/>
        </a:spcAft>
        <a:defRPr sz="4100" b="1">
          <a:solidFill>
            <a:schemeClr val="tx2"/>
          </a:solidFill>
          <a:latin typeface="Arial" charset="0"/>
        </a:defRPr>
      </a:lvl3pPr>
      <a:lvl4pPr algn="l" rtl="0" eaLnBrk="0" fontAlgn="base" hangingPunct="0">
        <a:spcBef>
          <a:spcPct val="0"/>
        </a:spcBef>
        <a:spcAft>
          <a:spcPct val="0"/>
        </a:spcAft>
        <a:defRPr sz="4100" b="1">
          <a:solidFill>
            <a:schemeClr val="tx2"/>
          </a:solidFill>
          <a:latin typeface="Arial" charset="0"/>
        </a:defRPr>
      </a:lvl4pPr>
      <a:lvl5pPr algn="l" rtl="0" eaLnBrk="0" fontAlgn="base" hangingPunct="0">
        <a:spcBef>
          <a:spcPct val="0"/>
        </a:spcBef>
        <a:spcAft>
          <a:spcPct val="0"/>
        </a:spcAft>
        <a:defRPr sz="4100" b="1">
          <a:solidFill>
            <a:schemeClr val="tx2"/>
          </a:solidFill>
          <a:latin typeface="Arial"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Arial" charset="0"/>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Arial" charset="0"/>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Arial" charset="0"/>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Arial" charset="0"/>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Arial" charset="0"/>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2630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2630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AFA4B48E-D34F-4838-ADD3-F5C2BF54E572}" type="datetimeFigureOut">
              <a:rPr lang="en-US"/>
              <a:pPr/>
              <a:t>4/8/15</a:t>
            </a:fld>
            <a:endParaRPr lang="en-US"/>
          </a:p>
        </p:txBody>
      </p:sp>
      <p:sp>
        <p:nvSpPr>
          <p:cNvPr id="22630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22631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F3EB612-5258-4D78-BAA6-03B9B6C1853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5" Type="http://schemas.openxmlformats.org/officeDocument/2006/relationships/image" Target="../media/image18.jpeg"/><Relationship Id="rId6" Type="http://schemas.openxmlformats.org/officeDocument/2006/relationships/image" Target="../media/image19.jpeg"/><Relationship Id="rId7" Type="http://schemas.openxmlformats.org/officeDocument/2006/relationships/image" Target="../media/image3.jpeg"/><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4" Type="http://schemas.openxmlformats.org/officeDocument/2006/relationships/image" Target="../media/image3.jpeg"/><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2.png"/><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2.png"/><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3.jpeg"/><Relationship Id="rId5" Type="http://schemas.openxmlformats.org/officeDocument/2006/relationships/image" Target="../media/image2.png"/><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2.png"/><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eg"/><Relationship Id="rId6" Type="http://schemas.openxmlformats.org/officeDocument/2006/relationships/image" Target="../media/image8.jpeg"/><Relationship Id="rId7" Type="http://schemas.openxmlformats.org/officeDocument/2006/relationships/image" Target="../media/image9.jpeg"/><Relationship Id="rId8" Type="http://schemas.openxmlformats.org/officeDocument/2006/relationships/image" Target="../media/image10.jpeg"/><Relationship Id="rId9" Type="http://schemas.openxmlformats.org/officeDocument/2006/relationships/image" Target="../media/image11.jpeg"/><Relationship Id="rId10" Type="http://schemas.openxmlformats.org/officeDocument/2006/relationships/image" Target="../media/image12.jpeg"/><Relationship Id="rId1" Type="http://schemas.openxmlformats.org/officeDocument/2006/relationships/slideLayout" Target="../slideLayouts/slideLayout1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11270" name="Rectangle 6"/>
          <p:cNvSpPr>
            <a:spLocks noGrp="1" noChangeArrowheads="1"/>
          </p:cNvSpPr>
          <p:nvPr>
            <p:ph type="ctrTitle"/>
          </p:nvPr>
        </p:nvSpPr>
        <p:spPr>
          <a:xfrm>
            <a:off x="0" y="1219200"/>
            <a:ext cx="9144000" cy="1470025"/>
          </a:xfrm>
        </p:spPr>
        <p:txBody>
          <a:bodyPr/>
          <a:lstStyle/>
          <a:p>
            <a:r>
              <a:rPr lang="en-US" b="1" dirty="0"/>
              <a:t>Eliminating Health Disparities: </a:t>
            </a:r>
            <a:br>
              <a:rPr lang="en-US" b="1" dirty="0"/>
            </a:br>
            <a:r>
              <a:rPr lang="en-US" b="1" dirty="0"/>
              <a:t>The Promise</a:t>
            </a:r>
            <a:r>
              <a:rPr lang="en-US" b="1" dirty="0" smtClean="0"/>
              <a:t> </a:t>
            </a:r>
            <a:r>
              <a:rPr lang="en-US" b="1" smtClean="0"/>
              <a:t>of Health Naming </a:t>
            </a:r>
            <a:r>
              <a:rPr lang="en-US" b="1" dirty="0"/>
              <a:t>&amp; </a:t>
            </a:r>
            <a:br>
              <a:rPr lang="en-US" b="1" dirty="0"/>
            </a:br>
            <a:r>
              <a:rPr lang="en-US" b="1" dirty="0"/>
              <a:t>Moving Research &amp; Action</a:t>
            </a:r>
            <a:r>
              <a:rPr lang="en-US" sz="4000" dirty="0"/>
              <a:t> </a:t>
            </a:r>
          </a:p>
        </p:txBody>
      </p:sp>
      <p:sp>
        <p:nvSpPr>
          <p:cNvPr id="11266" name="Subtitle 2"/>
          <p:cNvSpPr>
            <a:spLocks noGrp="1"/>
          </p:cNvSpPr>
          <p:nvPr>
            <p:ph type="subTitle" idx="1"/>
          </p:nvPr>
        </p:nvSpPr>
        <p:spPr>
          <a:xfrm>
            <a:off x="2057400" y="3581400"/>
            <a:ext cx="6400800" cy="1752600"/>
          </a:xfrm>
        </p:spPr>
        <p:txBody>
          <a:bodyPr lIns="45720" rIns="45720"/>
          <a:lstStyle/>
          <a:p>
            <a:pPr algn="r">
              <a:lnSpc>
                <a:spcPct val="90000"/>
              </a:lnSpc>
            </a:pPr>
            <a:r>
              <a:rPr lang="en-US">
                <a:latin typeface="Lucida Sans Unicode" pitchFamily="34" charset="0"/>
              </a:rPr>
              <a:t>November 15, 2011</a:t>
            </a:r>
          </a:p>
          <a:p>
            <a:pPr algn="r">
              <a:lnSpc>
                <a:spcPct val="90000"/>
              </a:lnSpc>
            </a:pPr>
            <a:r>
              <a:rPr lang="it-IT" sz="2400" i="1">
                <a:latin typeface="Lucida Sans" pitchFamily="34" charset="0"/>
              </a:rPr>
              <a:t>Presented by:</a:t>
            </a:r>
            <a:r>
              <a:rPr lang="it-IT" sz="2400">
                <a:latin typeface="Lucida Sans" pitchFamily="34" charset="0"/>
              </a:rPr>
              <a:t> Lisa Cacari Stone, PhD</a:t>
            </a:r>
          </a:p>
          <a:p>
            <a:pPr algn="r">
              <a:lnSpc>
                <a:spcPct val="90000"/>
              </a:lnSpc>
            </a:pPr>
            <a:r>
              <a:rPr lang="it-IT" sz="2400">
                <a:latin typeface="Lucida Sans" pitchFamily="34" charset="0"/>
              </a:rPr>
              <a:t>Community Engagement Core  </a:t>
            </a:r>
          </a:p>
          <a:p>
            <a:pPr algn="r">
              <a:lnSpc>
                <a:spcPct val="90000"/>
              </a:lnSpc>
            </a:pPr>
            <a:r>
              <a:rPr lang="it-IT" sz="2400">
                <a:latin typeface="Lucida Sans" pitchFamily="34" charset="0"/>
              </a:rPr>
              <a:t>Shiprock, NM</a:t>
            </a:r>
            <a:endParaRPr lang="en-US" sz="2400">
              <a:latin typeface="Lucida Sans" pitchFamily="34" charset="0"/>
            </a:endParaRPr>
          </a:p>
        </p:txBody>
      </p:sp>
      <p:pic>
        <p:nvPicPr>
          <p:cNvPr id="11267" name="Picture 6" descr="HSCWebLogo2008"/>
          <p:cNvPicPr>
            <a:picLocks noChangeAspect="1" noChangeArrowheads="1"/>
          </p:cNvPicPr>
          <p:nvPr/>
        </p:nvPicPr>
        <p:blipFill>
          <a:blip r:embed="rId3"/>
          <a:srcRect/>
          <a:stretch>
            <a:fillRect/>
          </a:stretch>
        </p:blipFill>
        <p:spPr bwMode="auto">
          <a:xfrm>
            <a:off x="0" y="5486400"/>
            <a:ext cx="5029200" cy="1143000"/>
          </a:xfrm>
          <a:prstGeom prst="rect">
            <a:avLst/>
          </a:prstGeom>
          <a:noFill/>
          <a:ln w="9525">
            <a:noFill/>
            <a:miter lim="800000"/>
            <a:headEnd/>
            <a:tailEnd/>
          </a:ln>
        </p:spPr>
      </p:pic>
      <p:pic>
        <p:nvPicPr>
          <p:cNvPr id="11268" name="Picture 0" descr="HD_logo.JPG"/>
          <p:cNvPicPr>
            <a:picLocks noChangeAspect="1" noChangeArrowheads="1"/>
          </p:cNvPicPr>
          <p:nvPr/>
        </p:nvPicPr>
        <p:blipFill>
          <a:blip r:embed="rId4"/>
          <a:srcRect/>
          <a:stretch>
            <a:fillRect/>
          </a:stretch>
        </p:blipFill>
        <p:spPr bwMode="auto">
          <a:xfrm>
            <a:off x="5410200" y="5715000"/>
            <a:ext cx="3505200" cy="9144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173058" name="Title 2"/>
          <p:cNvSpPr>
            <a:spLocks noGrp="1"/>
          </p:cNvSpPr>
          <p:nvPr>
            <p:ph type="title" idx="4294967295"/>
          </p:nvPr>
        </p:nvSpPr>
        <p:spPr>
          <a:xfrm>
            <a:off x="15875" y="76200"/>
            <a:ext cx="7924800" cy="1143000"/>
          </a:xfrm>
        </p:spPr>
        <p:txBody>
          <a:bodyPr/>
          <a:lstStyle/>
          <a:p>
            <a:r>
              <a:rPr lang="en-US" sz="3600">
                <a:solidFill>
                  <a:schemeClr val="bg1"/>
                </a:solidFill>
              </a:rPr>
              <a:t>Community-Based Research</a:t>
            </a:r>
          </a:p>
        </p:txBody>
      </p:sp>
      <p:pic>
        <p:nvPicPr>
          <p:cNvPr id="23558" name="Picture 8" descr="C:\Users\ANMCCL~1\AppData\Local\Temp\XPgrpwise\4BC3171BMCCSMed_Ctr_Mail10016B753216B941\IMAGE_1.BMP"/>
          <p:cNvPicPr>
            <a:picLocks noChangeAspect="1" noChangeArrowheads="1"/>
          </p:cNvPicPr>
          <p:nvPr/>
        </p:nvPicPr>
        <p:blipFill>
          <a:blip r:embed="rId3"/>
          <a:srcRect/>
          <a:stretch>
            <a:fillRect/>
          </a:stretch>
        </p:blipFill>
        <p:spPr bwMode="auto">
          <a:xfrm>
            <a:off x="1524000" y="0"/>
            <a:ext cx="6477000" cy="6705600"/>
          </a:xfrm>
          <a:prstGeom prst="rect">
            <a:avLst/>
          </a:prstGeom>
          <a:ln w="9525">
            <a:solidFill>
              <a:srgbClr val="000000"/>
            </a:solidFill>
            <a:miter lim="800000"/>
            <a:headEnd/>
            <a:tailEnd/>
          </a:ln>
          <a:effectLst>
            <a:outerShdw blurRad="50800" dist="38100" dir="2700000" algn="tl" rotWithShape="0">
              <a:srgbClr val="000000">
                <a:alpha val="43000"/>
              </a:srgbClr>
            </a:outerShdw>
          </a:effectLs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15361" name="Picture 3" descr="beans"/>
          <p:cNvPicPr>
            <a:picLocks noChangeAspect="1" noChangeArrowheads="1"/>
          </p:cNvPicPr>
          <p:nvPr/>
        </p:nvPicPr>
        <p:blipFill>
          <a:blip r:embed="rId3"/>
          <a:srcRect/>
          <a:stretch>
            <a:fillRect/>
          </a:stretch>
        </p:blipFill>
        <p:spPr bwMode="auto">
          <a:xfrm>
            <a:off x="5638800" y="2209800"/>
            <a:ext cx="2514600" cy="1371600"/>
          </a:xfrm>
          <a:prstGeom prst="rect">
            <a:avLst/>
          </a:prstGeom>
          <a:noFill/>
          <a:ln w="9525">
            <a:noFill/>
            <a:miter lim="800000"/>
            <a:headEnd/>
            <a:tailEnd/>
          </a:ln>
        </p:spPr>
      </p:pic>
      <p:pic>
        <p:nvPicPr>
          <p:cNvPr id="15362" name="Picture 4" descr="chile"/>
          <p:cNvPicPr>
            <a:picLocks noChangeAspect="1" noChangeArrowheads="1"/>
          </p:cNvPicPr>
          <p:nvPr/>
        </p:nvPicPr>
        <p:blipFill>
          <a:blip r:embed="rId4"/>
          <a:srcRect/>
          <a:stretch>
            <a:fillRect/>
          </a:stretch>
        </p:blipFill>
        <p:spPr bwMode="auto">
          <a:xfrm>
            <a:off x="5638800" y="4876800"/>
            <a:ext cx="2514600" cy="1752600"/>
          </a:xfrm>
          <a:prstGeom prst="rect">
            <a:avLst/>
          </a:prstGeom>
          <a:noFill/>
          <a:ln w="9525">
            <a:noFill/>
            <a:miter lim="800000"/>
            <a:headEnd/>
            <a:tailEnd/>
          </a:ln>
        </p:spPr>
      </p:pic>
      <p:pic>
        <p:nvPicPr>
          <p:cNvPr id="15363" name="Picture 5" descr="corn"/>
          <p:cNvPicPr>
            <a:picLocks noChangeAspect="1" noChangeArrowheads="1"/>
          </p:cNvPicPr>
          <p:nvPr/>
        </p:nvPicPr>
        <p:blipFill>
          <a:blip r:embed="rId5"/>
          <a:srcRect/>
          <a:stretch>
            <a:fillRect/>
          </a:stretch>
        </p:blipFill>
        <p:spPr bwMode="auto">
          <a:xfrm>
            <a:off x="5638800" y="3581400"/>
            <a:ext cx="2514600" cy="1371600"/>
          </a:xfrm>
          <a:prstGeom prst="rect">
            <a:avLst/>
          </a:prstGeom>
          <a:noFill/>
          <a:ln w="9525">
            <a:noFill/>
            <a:miter lim="800000"/>
            <a:headEnd/>
            <a:tailEnd/>
          </a:ln>
        </p:spPr>
      </p:pic>
      <p:pic>
        <p:nvPicPr>
          <p:cNvPr id="15364" name="Picture 6" descr="06-07studentphoto"/>
          <p:cNvPicPr>
            <a:picLocks noChangeAspect="1" noChangeArrowheads="1"/>
          </p:cNvPicPr>
          <p:nvPr/>
        </p:nvPicPr>
        <p:blipFill>
          <a:blip r:embed="rId6"/>
          <a:srcRect/>
          <a:stretch>
            <a:fillRect/>
          </a:stretch>
        </p:blipFill>
        <p:spPr bwMode="auto">
          <a:xfrm>
            <a:off x="609600" y="2209800"/>
            <a:ext cx="5029200" cy="4191000"/>
          </a:xfrm>
          <a:prstGeom prst="rect">
            <a:avLst/>
          </a:prstGeom>
          <a:noFill/>
          <a:ln w="9525">
            <a:noFill/>
            <a:miter lim="800000"/>
            <a:headEnd/>
            <a:tailEnd/>
          </a:ln>
        </p:spPr>
      </p:pic>
      <p:sp>
        <p:nvSpPr>
          <p:cNvPr id="12296" name="Rectangle 8"/>
          <p:cNvSpPr>
            <a:spLocks noGrp="1"/>
          </p:cNvSpPr>
          <p:nvPr>
            <p:ph type="title" idx="4294967295"/>
          </p:nvPr>
        </p:nvSpPr>
        <p:spPr>
          <a:xfrm>
            <a:off x="381000" y="838200"/>
            <a:ext cx="8229600" cy="1143000"/>
          </a:xfrm>
          <a:noFill/>
          <a:ln/>
        </p:spPr>
        <p:txBody>
          <a:bodyPr>
            <a:normAutofit fontScale="90000"/>
            <a:scene3d>
              <a:camera prst="orthographicFront"/>
              <a:lightRig rig="soft" dir="t"/>
            </a:scene3d>
            <a:sp3d prstMaterial="softEdge">
              <a:bevelT w="25400" h="25400"/>
            </a:sp3d>
          </a:bodyPr>
          <a:lstStyle/>
          <a:p>
            <a:pPr algn="l" eaLnBrk="0" hangingPunct="0">
              <a:defRPr/>
            </a:pPr>
            <a:r>
              <a:rPr lang="en-US" sz="3000" b="1" kern="1200">
                <a:ea typeface="+mj-ea"/>
                <a:cs typeface="+mj-cs"/>
              </a:rPr>
              <a:t>Vision &amp; Goal: A center to research </a:t>
            </a:r>
            <a:r>
              <a:rPr lang="en-US" sz="3000" b="1" i="1" u="sng" kern="1200">
                <a:ea typeface="+mj-ea"/>
                <a:cs typeface="+mj-cs"/>
              </a:rPr>
              <a:t>causes of and solutions to health disparities</a:t>
            </a:r>
            <a:r>
              <a:rPr lang="en-US" sz="3000" b="1" kern="1200">
                <a:ea typeface="+mj-ea"/>
                <a:cs typeface="+mj-cs"/>
              </a:rPr>
              <a:t> in NM.  Funded by NIH, Center for Minority Health &amp; Health Disparities, 2010-2015.</a:t>
            </a:r>
            <a:br>
              <a:rPr lang="en-US" sz="3000" b="1" kern="1200">
                <a:ea typeface="+mj-ea"/>
                <a:cs typeface="+mj-cs"/>
              </a:rPr>
            </a:br>
            <a:endParaRPr lang="en-US" sz="3000" b="1" kern="1200">
              <a:ea typeface="+mj-ea"/>
              <a:cs typeface="+mj-cs"/>
            </a:endParaRPr>
          </a:p>
        </p:txBody>
      </p:sp>
      <p:pic>
        <p:nvPicPr>
          <p:cNvPr id="15366" name="Picture 0" descr="HD_logo.JPG"/>
          <p:cNvPicPr>
            <a:picLocks noChangeAspect="1" noChangeArrowheads="1"/>
          </p:cNvPicPr>
          <p:nvPr/>
        </p:nvPicPr>
        <p:blipFill>
          <a:blip r:embed="rId7"/>
          <a:srcRect/>
          <a:stretch>
            <a:fillRect/>
          </a:stretch>
        </p:blipFill>
        <p:spPr bwMode="auto">
          <a:xfrm>
            <a:off x="609600" y="5638800"/>
            <a:ext cx="5029200" cy="935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79877" name="Rectangle 5"/>
          <p:cNvSpPr>
            <a:spLocks noGrp="1"/>
          </p:cNvSpPr>
          <p:nvPr>
            <p:ph type="title" idx="4294967295"/>
          </p:nvPr>
        </p:nvSpPr>
        <p:spPr>
          <a:xfrm>
            <a:off x="681143" y="275076"/>
            <a:ext cx="7958137" cy="985399"/>
          </a:xfrm>
          <a:noFill/>
          <a:ln/>
        </p:spPr>
        <p:txBody>
          <a:bodyPr>
            <a:normAutofit/>
            <a:scene3d>
              <a:camera prst="orthographicFront"/>
              <a:lightRig rig="soft" dir="t"/>
            </a:scene3d>
            <a:sp3d prstMaterial="softEdge">
              <a:bevelT w="25400" h="25400"/>
            </a:sp3d>
          </a:bodyPr>
          <a:lstStyle/>
          <a:p>
            <a:pPr algn="l" eaLnBrk="0" hangingPunct="0">
              <a:defRPr/>
            </a:pPr>
            <a:r>
              <a:rPr lang="en-US" sz="4000" b="1" kern="1200" dirty="0">
                <a:ea typeface="+mj-ea"/>
                <a:cs typeface="+mj-cs"/>
              </a:rPr>
              <a:t>Aims/Goals</a:t>
            </a:r>
          </a:p>
        </p:txBody>
      </p:sp>
      <p:cxnSp>
        <p:nvCxnSpPr>
          <p:cNvPr id="4" name="Straight Connector 3"/>
          <p:cNvCxnSpPr/>
          <p:nvPr/>
        </p:nvCxnSpPr>
        <p:spPr>
          <a:xfrm>
            <a:off x="381000" y="1371600"/>
            <a:ext cx="7772400" cy="0"/>
          </a:xfrm>
          <a:prstGeom prst="line">
            <a:avLst/>
          </a:prstGeom>
          <a:ln w="412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0245" name="TextBox 2"/>
          <p:cNvSpPr txBox="1">
            <a:spLocks noChangeArrowheads="1"/>
          </p:cNvSpPr>
          <p:nvPr/>
        </p:nvSpPr>
        <p:spPr bwMode="auto">
          <a:xfrm>
            <a:off x="533400" y="1524000"/>
            <a:ext cx="7924800" cy="37242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spAutoFit/>
          </a:bodyPr>
          <a:lstStyle>
            <a:lvl1pPr marL="285750" indent="-285750"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lnSpc>
                <a:spcPct val="200000"/>
              </a:lnSpc>
              <a:buFont typeface="Arial" charset="0"/>
              <a:buChar char="•"/>
              <a:defRPr/>
            </a:pPr>
            <a:r>
              <a:rPr lang="en-US" sz="2400" dirty="0" smtClean="0"/>
              <a:t>Expand research on health disparities interventions</a:t>
            </a:r>
          </a:p>
          <a:p>
            <a:pPr eaLnBrk="1" hangingPunct="1">
              <a:lnSpc>
                <a:spcPct val="200000"/>
              </a:lnSpc>
              <a:buFont typeface="Arial" charset="0"/>
              <a:buChar char="•"/>
              <a:defRPr/>
            </a:pPr>
            <a:endParaRPr lang="en-US" sz="1000" dirty="0" smtClean="0"/>
          </a:p>
          <a:p>
            <a:pPr eaLnBrk="1" hangingPunct="1">
              <a:buFont typeface="Arial" charset="0"/>
              <a:buChar char="•"/>
              <a:defRPr/>
            </a:pPr>
            <a:r>
              <a:rPr lang="en-US" sz="2400" dirty="0" smtClean="0"/>
              <a:t>Expand the number of researchers in health disparities interventions</a:t>
            </a:r>
          </a:p>
          <a:p>
            <a:pPr eaLnBrk="1" hangingPunct="1">
              <a:buFont typeface="Arial" charset="0"/>
              <a:buChar char="•"/>
              <a:defRPr/>
            </a:pPr>
            <a:endParaRPr lang="en-US" sz="2400" dirty="0" smtClean="0"/>
          </a:p>
          <a:p>
            <a:pPr eaLnBrk="1" hangingPunct="1">
              <a:buFont typeface="Arial" charset="0"/>
              <a:buChar char="•"/>
              <a:defRPr/>
            </a:pPr>
            <a:r>
              <a:rPr lang="en-US" sz="2400" dirty="0" smtClean="0"/>
              <a:t>Build community partnerships dedicated to research on health disparities and provide technical support</a:t>
            </a:r>
          </a:p>
          <a:p>
            <a:pPr marL="0" indent="0" eaLnBrk="1" hangingPunct="1">
              <a:defRPr/>
            </a:pPr>
            <a:endParaRPr lang="en-US" sz="2400" dirty="0" smtClean="0"/>
          </a:p>
          <a:p>
            <a:pPr eaLnBrk="1" hangingPunct="1">
              <a:buFont typeface="Arial" charset="0"/>
              <a:buChar char="•"/>
              <a:defRPr/>
            </a:pPr>
            <a:r>
              <a:rPr lang="en-US" sz="2400" dirty="0" smtClean="0"/>
              <a:t>Eliminate health disparities in minority populations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79877" name="Rectangle 5"/>
          <p:cNvSpPr>
            <a:spLocks noGrp="1"/>
          </p:cNvSpPr>
          <p:nvPr>
            <p:ph type="title" idx="4294967295"/>
          </p:nvPr>
        </p:nvSpPr>
        <p:spPr>
          <a:xfrm>
            <a:off x="693093" y="277354"/>
            <a:ext cx="7936896" cy="977689"/>
          </a:xfrm>
          <a:noFill/>
          <a:ln/>
        </p:spPr>
        <p:txBody>
          <a:bodyPr>
            <a:normAutofit/>
            <a:scene3d>
              <a:camera prst="orthographicFront"/>
              <a:lightRig rig="soft" dir="t"/>
            </a:scene3d>
            <a:sp3d prstMaterial="softEdge">
              <a:bevelT w="25400" h="25400"/>
            </a:sp3d>
          </a:bodyPr>
          <a:lstStyle/>
          <a:p>
            <a:pPr algn="l" eaLnBrk="0" hangingPunct="0">
              <a:defRPr/>
            </a:pPr>
            <a:r>
              <a:rPr lang="en-US" sz="4100" b="1" kern="1200">
                <a:ea typeface="+mj-ea"/>
                <a:cs typeface="+mj-cs"/>
              </a:rPr>
              <a:t>Opportunity: NM CARES HD</a:t>
            </a:r>
          </a:p>
        </p:txBody>
      </p:sp>
      <p:pic>
        <p:nvPicPr>
          <p:cNvPr id="74754" name="Content Placeholder 3"/>
          <p:cNvPicPr>
            <a:picLocks noGrp="1"/>
          </p:cNvPicPr>
          <p:nvPr>
            <p:ph idx="4294967295"/>
          </p:nvPr>
        </p:nvPicPr>
        <p:blipFill>
          <a:blip r:embed="rId3"/>
          <a:srcRect/>
          <a:stretch>
            <a:fillRect/>
          </a:stretch>
        </p:blipFill>
        <p:spPr>
          <a:xfrm>
            <a:off x="152400" y="1371600"/>
            <a:ext cx="8382000" cy="4191000"/>
          </a:xfrm>
        </p:spPr>
      </p:pic>
      <p:cxnSp>
        <p:nvCxnSpPr>
          <p:cNvPr id="4" name="Straight Connector 3"/>
          <p:cNvCxnSpPr/>
          <p:nvPr/>
        </p:nvCxnSpPr>
        <p:spPr>
          <a:xfrm>
            <a:off x="381000" y="1371600"/>
            <a:ext cx="7772400" cy="0"/>
          </a:xfrm>
          <a:prstGeom prst="line">
            <a:avLst/>
          </a:prstGeom>
          <a:ln w="412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74756" name="Picture 1" descr="HD_logo.JPG"/>
          <p:cNvPicPr>
            <a:picLocks noChangeAspect="1" noChangeArrowheads="1"/>
          </p:cNvPicPr>
          <p:nvPr/>
        </p:nvPicPr>
        <p:blipFill>
          <a:blip r:embed="rId4"/>
          <a:srcRect/>
          <a:stretch>
            <a:fillRect/>
          </a:stretch>
        </p:blipFill>
        <p:spPr bwMode="auto">
          <a:xfrm>
            <a:off x="5486400" y="5638800"/>
            <a:ext cx="3124200" cy="9144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30402" name="Picture 1" descr="HD_logo.JPG"/>
          <p:cNvPicPr>
            <a:picLocks noChangeAspect="1" noChangeArrowheads="1"/>
          </p:cNvPicPr>
          <p:nvPr/>
        </p:nvPicPr>
        <p:blipFill>
          <a:blip r:embed="rId3"/>
          <a:srcRect/>
          <a:stretch>
            <a:fillRect/>
          </a:stretch>
        </p:blipFill>
        <p:spPr bwMode="auto">
          <a:xfrm>
            <a:off x="5867400" y="5943600"/>
            <a:ext cx="2895600" cy="762000"/>
          </a:xfrm>
          <a:prstGeom prst="rect">
            <a:avLst/>
          </a:prstGeom>
          <a:noFill/>
          <a:ln w="9525">
            <a:noFill/>
            <a:miter lim="800000"/>
            <a:headEnd/>
            <a:tailEnd/>
          </a:ln>
        </p:spPr>
      </p:pic>
      <p:cxnSp>
        <p:nvCxnSpPr>
          <p:cNvPr id="4" name="Straight Connector 3"/>
          <p:cNvCxnSpPr/>
          <p:nvPr/>
        </p:nvCxnSpPr>
        <p:spPr>
          <a:xfrm>
            <a:off x="533400" y="1066800"/>
            <a:ext cx="7772400" cy="0"/>
          </a:xfrm>
          <a:prstGeom prst="line">
            <a:avLst/>
          </a:prstGeom>
          <a:ln w="412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96264" name="Rectangle 8"/>
          <p:cNvSpPr>
            <a:spLocks noGrp="1"/>
          </p:cNvSpPr>
          <p:nvPr>
            <p:ph type="title" idx="4294967295"/>
          </p:nvPr>
        </p:nvSpPr>
        <p:spPr>
          <a:xfrm>
            <a:off x="457200" y="228600"/>
            <a:ext cx="8229600" cy="914400"/>
          </a:xfrm>
          <a:noFill/>
          <a:ln/>
        </p:spPr>
        <p:txBody>
          <a:bodyPr>
            <a:normAutofit/>
            <a:scene3d>
              <a:camera prst="orthographicFront"/>
              <a:lightRig rig="soft" dir="t"/>
            </a:scene3d>
            <a:sp3d prstMaterial="softEdge">
              <a:bevelT w="25400" h="25400"/>
            </a:sp3d>
          </a:bodyPr>
          <a:lstStyle/>
          <a:p>
            <a:pPr algn="l" eaLnBrk="0" hangingPunct="0">
              <a:defRPr/>
            </a:pPr>
            <a:r>
              <a:rPr lang="en-US" sz="3700" b="1" kern="1200" dirty="0">
                <a:ea typeface="+mj-ea"/>
                <a:cs typeface="+mj-cs"/>
              </a:rPr>
              <a:t>Community Engagement Core </a:t>
            </a:r>
            <a:endParaRPr lang="en-US" sz="3200" b="1" kern="1200" dirty="0">
              <a:ea typeface="+mj-ea"/>
              <a:cs typeface="+mj-cs"/>
            </a:endParaRPr>
          </a:p>
        </p:txBody>
      </p:sp>
      <p:sp>
        <p:nvSpPr>
          <p:cNvPr id="143364" name="Rectangle 6"/>
          <p:cNvSpPr>
            <a:spLocks noGrp="1"/>
          </p:cNvSpPr>
          <p:nvPr>
            <p:ph type="body" idx="4294967295"/>
          </p:nvPr>
        </p:nvSpPr>
        <p:spPr>
          <a:xfrm>
            <a:off x="304800" y="1447800"/>
            <a:ext cx="8610600" cy="4114800"/>
          </a:xfrm>
        </p:spPr>
        <p:txBody>
          <a:bodyPr/>
          <a:lstStyle/>
          <a:p>
            <a:pPr marL="107950" indent="0">
              <a:lnSpc>
                <a:spcPct val="90000"/>
              </a:lnSpc>
              <a:buFontTx/>
              <a:buNone/>
            </a:pPr>
            <a:r>
              <a:rPr lang="en-US" sz="2800" b="1"/>
              <a:t>Goal -</a:t>
            </a:r>
            <a:r>
              <a:rPr lang="en-US" sz="2800"/>
              <a:t> to access and build public trust and engage NM communities as equal partners in the conduct of research that informs effective health disparity interventions </a:t>
            </a:r>
          </a:p>
          <a:p>
            <a:pPr marL="107950" indent="0">
              <a:lnSpc>
                <a:spcPct val="90000"/>
              </a:lnSpc>
              <a:buFontTx/>
              <a:buNone/>
            </a:pPr>
            <a:r>
              <a:rPr lang="en-US" sz="2400" b="1"/>
              <a:t>Activities/Strategies - </a:t>
            </a:r>
          </a:p>
          <a:p>
            <a:pPr marL="107950" indent="0"/>
            <a:r>
              <a:rPr lang="en-US" sz="2400"/>
              <a:t>Create partnerships between researchers and community constituencies for defining disparities research agenda</a:t>
            </a:r>
          </a:p>
          <a:p>
            <a:pPr marL="107950" indent="0"/>
            <a:endParaRPr lang="en-US" sz="2400"/>
          </a:p>
          <a:p>
            <a:pPr marL="107950" indent="0"/>
            <a:r>
              <a:rPr lang="en-US" sz="2400"/>
              <a:t>Assess barriers &amp; facilitators to community engagement, and develop action strategies to enhance trust &amp; partnership</a:t>
            </a:r>
          </a:p>
          <a:p>
            <a:pPr marL="107950" indent="0">
              <a:lnSpc>
                <a:spcPct val="90000"/>
              </a:lnSpc>
              <a:buFontTx/>
              <a:buNone/>
            </a:pPr>
            <a:r>
              <a:rPr lang="en-US" sz="2100"/>
              <a:t> </a:t>
            </a:r>
          </a:p>
          <a:p>
            <a:pPr marL="107950" indent="0">
              <a:lnSpc>
                <a:spcPct val="90000"/>
              </a:lnSpc>
            </a:pPr>
            <a:endParaRPr lang="en-US" sz="2500"/>
          </a:p>
        </p:txBody>
      </p:sp>
      <p:pic>
        <p:nvPicPr>
          <p:cNvPr id="230406" name="Picture 6" descr="HSCWebLogo2008"/>
          <p:cNvPicPr>
            <a:picLocks noChangeAspect="1" noChangeArrowheads="1"/>
          </p:cNvPicPr>
          <p:nvPr/>
        </p:nvPicPr>
        <p:blipFill>
          <a:blip r:embed="rId4"/>
          <a:srcRect/>
          <a:stretch>
            <a:fillRect/>
          </a:stretch>
        </p:blipFill>
        <p:spPr bwMode="auto">
          <a:xfrm>
            <a:off x="533400" y="5791200"/>
            <a:ext cx="4694238"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32450" name="Picture 1" descr="HD_logo.JPG"/>
          <p:cNvPicPr>
            <a:picLocks noChangeAspect="1" noChangeArrowheads="1"/>
          </p:cNvPicPr>
          <p:nvPr/>
        </p:nvPicPr>
        <p:blipFill>
          <a:blip r:embed="rId3"/>
          <a:srcRect/>
          <a:stretch>
            <a:fillRect/>
          </a:stretch>
        </p:blipFill>
        <p:spPr bwMode="auto">
          <a:xfrm>
            <a:off x="5867400" y="5943600"/>
            <a:ext cx="2895600" cy="762000"/>
          </a:xfrm>
          <a:prstGeom prst="rect">
            <a:avLst/>
          </a:prstGeom>
          <a:noFill/>
          <a:ln w="9525">
            <a:noFill/>
            <a:miter lim="800000"/>
            <a:headEnd/>
            <a:tailEnd/>
          </a:ln>
        </p:spPr>
      </p:pic>
      <p:cxnSp>
        <p:nvCxnSpPr>
          <p:cNvPr id="4" name="Straight Connector 3"/>
          <p:cNvCxnSpPr/>
          <p:nvPr/>
        </p:nvCxnSpPr>
        <p:spPr>
          <a:xfrm>
            <a:off x="533400" y="1066800"/>
            <a:ext cx="7772400" cy="0"/>
          </a:xfrm>
          <a:prstGeom prst="line">
            <a:avLst/>
          </a:prstGeom>
          <a:ln w="412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96264" name="Rectangle 8"/>
          <p:cNvSpPr>
            <a:spLocks noGrp="1"/>
          </p:cNvSpPr>
          <p:nvPr>
            <p:ph type="title" idx="4294967295"/>
          </p:nvPr>
        </p:nvSpPr>
        <p:spPr>
          <a:xfrm>
            <a:off x="457200" y="228600"/>
            <a:ext cx="8229600" cy="914400"/>
          </a:xfrm>
          <a:noFill/>
          <a:ln/>
        </p:spPr>
        <p:txBody>
          <a:bodyPr>
            <a:normAutofit/>
            <a:scene3d>
              <a:camera prst="orthographicFront"/>
              <a:lightRig rig="soft" dir="t"/>
            </a:scene3d>
            <a:sp3d prstMaterial="softEdge">
              <a:bevelT w="25400" h="25400"/>
            </a:sp3d>
          </a:bodyPr>
          <a:lstStyle/>
          <a:p>
            <a:pPr algn="l" eaLnBrk="0" hangingPunct="0">
              <a:defRPr/>
            </a:pPr>
            <a:r>
              <a:rPr lang="en-US" sz="3700" b="1" kern="1200" dirty="0">
                <a:ea typeface="+mj-ea"/>
                <a:cs typeface="+mj-cs"/>
              </a:rPr>
              <a:t>Community Engagement Core </a:t>
            </a:r>
            <a:endParaRPr lang="en-US" sz="3200" b="1" kern="1200" dirty="0">
              <a:ea typeface="+mj-ea"/>
              <a:cs typeface="+mj-cs"/>
            </a:endParaRPr>
          </a:p>
        </p:txBody>
      </p:sp>
      <p:sp>
        <p:nvSpPr>
          <p:cNvPr id="143364" name="Rectangle 6"/>
          <p:cNvSpPr>
            <a:spLocks noGrp="1"/>
          </p:cNvSpPr>
          <p:nvPr>
            <p:ph type="body" idx="4294967295"/>
          </p:nvPr>
        </p:nvSpPr>
        <p:spPr>
          <a:xfrm>
            <a:off x="304800" y="1371600"/>
            <a:ext cx="8610600" cy="4191000"/>
          </a:xfrm>
        </p:spPr>
        <p:txBody>
          <a:bodyPr/>
          <a:lstStyle/>
          <a:p>
            <a:pPr marL="365125" indent="-255588"/>
            <a:r>
              <a:rPr lang="en-US" sz="2400"/>
              <a:t>Develop Intercultural Health Disparity Scholars and Summer Trainings</a:t>
            </a:r>
          </a:p>
          <a:p>
            <a:pPr marL="365125" indent="-255588">
              <a:buFontTx/>
              <a:buNone/>
            </a:pPr>
            <a:endParaRPr lang="en-US" sz="2400"/>
          </a:p>
          <a:p>
            <a:pPr marL="365125" indent="-255588"/>
            <a:r>
              <a:rPr lang="en-US" sz="2400"/>
              <a:t>Translate &amp; disseminate findings to enact practice, policy interventions, community capacity and programs</a:t>
            </a:r>
          </a:p>
          <a:p>
            <a:pPr marL="365125" indent="-255588"/>
            <a:endParaRPr lang="en-US" sz="2400"/>
          </a:p>
          <a:p>
            <a:pPr marL="365125" indent="-255588"/>
            <a:r>
              <a:rPr lang="en-US" sz="2400"/>
              <a:t>Utilize Community Liaisons to build linkages and bi-directional outreach and in-reach to identify Health Disparity research priorities</a:t>
            </a:r>
          </a:p>
          <a:p>
            <a:pPr marL="365125" indent="-255588"/>
            <a:endParaRPr lang="en-US" sz="2400"/>
          </a:p>
          <a:p>
            <a:pPr marL="365125" indent="-255588"/>
            <a:r>
              <a:rPr lang="en-US" sz="2400"/>
              <a:t>Work with the Community, Scientific Advisory Council (CSAC), Health Science Center (HSC) NM CARES HD leadership on strategic planning</a:t>
            </a:r>
          </a:p>
          <a:p>
            <a:pPr marL="365125" indent="-255588"/>
            <a:endParaRPr lang="en-US" sz="2400"/>
          </a:p>
          <a:p>
            <a:pPr marL="365125" indent="-255588">
              <a:lnSpc>
                <a:spcPct val="90000"/>
              </a:lnSpc>
              <a:buFontTx/>
              <a:buNone/>
            </a:pPr>
            <a:endParaRPr lang="en-US" sz="2100"/>
          </a:p>
          <a:p>
            <a:pPr marL="365125" indent="-255588">
              <a:lnSpc>
                <a:spcPct val="90000"/>
              </a:lnSpc>
            </a:pPr>
            <a:endParaRPr lang="en-US" sz="2500"/>
          </a:p>
        </p:txBody>
      </p:sp>
      <p:pic>
        <p:nvPicPr>
          <p:cNvPr id="232454" name="Picture 6" descr="HSCWebLogo2008"/>
          <p:cNvPicPr>
            <a:picLocks noChangeAspect="1" noChangeArrowheads="1"/>
          </p:cNvPicPr>
          <p:nvPr/>
        </p:nvPicPr>
        <p:blipFill>
          <a:blip r:embed="rId4"/>
          <a:srcRect/>
          <a:stretch>
            <a:fillRect/>
          </a:stretch>
        </p:blipFill>
        <p:spPr bwMode="auto">
          <a:xfrm>
            <a:off x="533400" y="5818188"/>
            <a:ext cx="4572000" cy="1039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34498" name="Picture 2"/>
          <p:cNvPicPr>
            <a:picLocks noChangeAspect="1" noChangeArrowheads="1"/>
          </p:cNvPicPr>
          <p:nvPr/>
        </p:nvPicPr>
        <p:blipFill>
          <a:blip r:embed="rId3"/>
          <a:srcRect/>
          <a:stretch>
            <a:fillRect/>
          </a:stretch>
        </p:blipFill>
        <p:spPr bwMode="auto">
          <a:xfrm>
            <a:off x="1981200" y="3581400"/>
            <a:ext cx="4114800" cy="2667000"/>
          </a:xfrm>
          <a:prstGeom prst="rect">
            <a:avLst/>
          </a:prstGeom>
          <a:noFill/>
          <a:ln w="9525">
            <a:noFill/>
            <a:miter lim="800000"/>
            <a:headEnd/>
            <a:tailEnd/>
          </a:ln>
        </p:spPr>
      </p:pic>
      <p:pic>
        <p:nvPicPr>
          <p:cNvPr id="234499" name="Picture 1" descr="HD_logo.JPG"/>
          <p:cNvPicPr>
            <a:picLocks noChangeAspect="1" noChangeArrowheads="1"/>
          </p:cNvPicPr>
          <p:nvPr/>
        </p:nvPicPr>
        <p:blipFill>
          <a:blip r:embed="rId4"/>
          <a:srcRect/>
          <a:stretch>
            <a:fillRect/>
          </a:stretch>
        </p:blipFill>
        <p:spPr bwMode="auto">
          <a:xfrm>
            <a:off x="5867400" y="5791200"/>
            <a:ext cx="3124200" cy="914400"/>
          </a:xfrm>
          <a:prstGeom prst="rect">
            <a:avLst/>
          </a:prstGeom>
          <a:noFill/>
          <a:ln w="9525">
            <a:noFill/>
            <a:miter lim="800000"/>
            <a:headEnd/>
            <a:tailEnd/>
          </a:ln>
        </p:spPr>
      </p:pic>
      <p:cxnSp>
        <p:nvCxnSpPr>
          <p:cNvPr id="4" name="Straight Connector 3"/>
          <p:cNvCxnSpPr/>
          <p:nvPr/>
        </p:nvCxnSpPr>
        <p:spPr>
          <a:xfrm>
            <a:off x="533400" y="1066800"/>
            <a:ext cx="7772400" cy="0"/>
          </a:xfrm>
          <a:prstGeom prst="line">
            <a:avLst/>
          </a:prstGeom>
          <a:ln w="412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96264" name="Rectangle 8"/>
          <p:cNvSpPr>
            <a:spLocks noGrp="1"/>
          </p:cNvSpPr>
          <p:nvPr>
            <p:ph type="title" idx="4294967295"/>
          </p:nvPr>
        </p:nvSpPr>
        <p:spPr>
          <a:xfrm>
            <a:off x="457200" y="228600"/>
            <a:ext cx="8229600" cy="914400"/>
          </a:xfrm>
          <a:noFill/>
          <a:ln/>
        </p:spPr>
        <p:txBody>
          <a:bodyPr>
            <a:normAutofit fontScale="90000"/>
            <a:scene3d>
              <a:camera prst="orthographicFront"/>
              <a:lightRig rig="soft" dir="t"/>
            </a:scene3d>
            <a:sp3d prstMaterial="softEdge">
              <a:bevelT w="25400" h="25400"/>
            </a:sp3d>
          </a:bodyPr>
          <a:lstStyle/>
          <a:p>
            <a:pPr algn="l" eaLnBrk="0" hangingPunct="0">
              <a:defRPr/>
            </a:pPr>
            <a:r>
              <a:rPr lang="en-US" sz="3700" b="1" kern="1200" dirty="0">
                <a:ea typeface="+mj-ea"/>
                <a:cs typeface="+mj-cs"/>
              </a:rPr>
              <a:t>Community Scientific Advisory Council </a:t>
            </a:r>
            <a:endParaRPr lang="en-US" sz="3200" b="1" kern="1200" dirty="0">
              <a:ea typeface="+mj-ea"/>
              <a:cs typeface="+mj-cs"/>
            </a:endParaRPr>
          </a:p>
        </p:txBody>
      </p:sp>
      <p:pic>
        <p:nvPicPr>
          <p:cNvPr id="234502" name="Picture 6" descr="HSCWebLogo2008"/>
          <p:cNvPicPr>
            <a:picLocks noChangeAspect="1" noChangeArrowheads="1"/>
          </p:cNvPicPr>
          <p:nvPr/>
        </p:nvPicPr>
        <p:blipFill>
          <a:blip r:embed="rId5"/>
          <a:srcRect/>
          <a:stretch>
            <a:fillRect/>
          </a:stretch>
        </p:blipFill>
        <p:spPr bwMode="auto">
          <a:xfrm>
            <a:off x="533400" y="5732463"/>
            <a:ext cx="4953000" cy="1125537"/>
          </a:xfrm>
          <a:prstGeom prst="rect">
            <a:avLst/>
          </a:prstGeom>
          <a:noFill/>
          <a:ln w="9525">
            <a:noFill/>
            <a:miter lim="800000"/>
            <a:headEnd/>
            <a:tailEnd/>
          </a:ln>
        </p:spPr>
      </p:pic>
      <p:sp>
        <p:nvSpPr>
          <p:cNvPr id="234503" name="Content Placeholder 10"/>
          <p:cNvSpPr>
            <a:spLocks noGrp="1"/>
          </p:cNvSpPr>
          <p:nvPr>
            <p:ph sz="quarter" idx="4294967295"/>
          </p:nvPr>
        </p:nvSpPr>
        <p:spPr>
          <a:xfrm>
            <a:off x="533400" y="1643063"/>
            <a:ext cx="7086600" cy="2057400"/>
          </a:xfrm>
          <a:ln/>
        </p:spPr>
        <p:txBody>
          <a:bodyPr/>
          <a:lstStyle/>
          <a:p>
            <a:pPr marL="365125" indent="-255588"/>
            <a:r>
              <a:rPr lang="en-US" sz="2400">
                <a:ea typeface="ＭＳ Ｐゴシック" pitchFamily="34" charset="-128"/>
              </a:rPr>
              <a:t>Outreached &amp; recruited CSAC members</a:t>
            </a:r>
          </a:p>
          <a:p>
            <a:pPr marL="365125" indent="-255588"/>
            <a:r>
              <a:rPr lang="en-US" sz="2400">
                <a:ea typeface="ＭＳ Ｐゴシック" pitchFamily="34" charset="-128"/>
              </a:rPr>
              <a:t>Organized &amp; facilitated first CSAC </a:t>
            </a:r>
            <a:r>
              <a:rPr lang="en-US" sz="2400" i="1">
                <a:ea typeface="ＭＳ Ｐゴシック" pitchFamily="34" charset="-128"/>
              </a:rPr>
              <a:t>Bi-annual Meeting</a:t>
            </a:r>
            <a:r>
              <a:rPr lang="en-US" sz="2400">
                <a:ea typeface="ＭＳ Ｐゴシック" pitchFamily="34" charset="-128"/>
              </a:rPr>
              <a:t> and produced summary report with recommendations</a:t>
            </a:r>
          </a:p>
          <a:p>
            <a:pPr marL="365125" indent="-255588"/>
            <a:r>
              <a:rPr lang="en-US" sz="2400">
                <a:ea typeface="ＭＳ Ｐゴシック" pitchFamily="34" charset="-128"/>
              </a:rPr>
              <a:t>Coordinate ongoing bi-annual meetings</a:t>
            </a:r>
          </a:p>
          <a:p>
            <a:pPr marL="365125" indent="-255588"/>
            <a:endParaRPr lang="en-US" sz="2400">
              <a:ea typeface="ＭＳ Ｐゴシック" pitchFamily="34" charset="-12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36546" name="Picture 1" descr="HD_logo.JPG"/>
          <p:cNvPicPr>
            <a:picLocks noChangeAspect="1" noChangeArrowheads="1"/>
          </p:cNvPicPr>
          <p:nvPr/>
        </p:nvPicPr>
        <p:blipFill>
          <a:blip r:embed="rId3"/>
          <a:srcRect/>
          <a:stretch>
            <a:fillRect/>
          </a:stretch>
        </p:blipFill>
        <p:spPr bwMode="auto">
          <a:xfrm>
            <a:off x="5867400" y="6019800"/>
            <a:ext cx="2895600" cy="685800"/>
          </a:xfrm>
          <a:prstGeom prst="rect">
            <a:avLst/>
          </a:prstGeom>
          <a:noFill/>
          <a:ln w="9525">
            <a:noFill/>
            <a:miter lim="800000"/>
            <a:headEnd/>
            <a:tailEnd/>
          </a:ln>
        </p:spPr>
      </p:pic>
      <p:cxnSp>
        <p:nvCxnSpPr>
          <p:cNvPr id="4" name="Straight Connector 3"/>
          <p:cNvCxnSpPr/>
          <p:nvPr/>
        </p:nvCxnSpPr>
        <p:spPr>
          <a:xfrm>
            <a:off x="533400" y="1066800"/>
            <a:ext cx="7772400" cy="0"/>
          </a:xfrm>
          <a:prstGeom prst="line">
            <a:avLst/>
          </a:prstGeom>
          <a:ln w="412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96264" name="Rectangle 8"/>
          <p:cNvSpPr>
            <a:spLocks noGrp="1"/>
          </p:cNvSpPr>
          <p:nvPr>
            <p:ph type="title" idx="4294967295"/>
          </p:nvPr>
        </p:nvSpPr>
        <p:spPr>
          <a:xfrm>
            <a:off x="457200" y="228600"/>
            <a:ext cx="8229600" cy="914400"/>
          </a:xfrm>
          <a:noFill/>
          <a:ln/>
        </p:spPr>
        <p:txBody>
          <a:bodyPr>
            <a:normAutofit fontScale="90000"/>
            <a:scene3d>
              <a:camera prst="orthographicFront"/>
              <a:lightRig rig="soft" dir="t"/>
            </a:scene3d>
            <a:sp3d prstMaterial="softEdge">
              <a:bevelT w="25400" h="25400"/>
            </a:sp3d>
          </a:bodyPr>
          <a:lstStyle/>
          <a:p>
            <a:pPr algn="l" eaLnBrk="0" hangingPunct="0">
              <a:defRPr/>
            </a:pPr>
            <a:r>
              <a:rPr lang="en-US" sz="3700" b="1" kern="1200" dirty="0">
                <a:ea typeface="+mj-ea"/>
                <a:cs typeface="+mj-cs"/>
              </a:rPr>
              <a:t>Community Scientific Advisory Council </a:t>
            </a:r>
            <a:endParaRPr lang="en-US" sz="3200" b="1" kern="1200" dirty="0">
              <a:ea typeface="+mj-ea"/>
              <a:cs typeface="+mj-cs"/>
            </a:endParaRPr>
          </a:p>
        </p:txBody>
      </p:sp>
      <p:pic>
        <p:nvPicPr>
          <p:cNvPr id="236549" name="Picture 6" descr="HSCWebLogo2008"/>
          <p:cNvPicPr>
            <a:picLocks noChangeAspect="1" noChangeArrowheads="1"/>
          </p:cNvPicPr>
          <p:nvPr/>
        </p:nvPicPr>
        <p:blipFill>
          <a:blip r:embed="rId4"/>
          <a:srcRect/>
          <a:stretch>
            <a:fillRect/>
          </a:stretch>
        </p:blipFill>
        <p:spPr bwMode="auto">
          <a:xfrm>
            <a:off x="533400" y="6019800"/>
            <a:ext cx="4953000" cy="838200"/>
          </a:xfrm>
          <a:prstGeom prst="rect">
            <a:avLst/>
          </a:prstGeom>
          <a:noFill/>
          <a:ln w="9525">
            <a:noFill/>
            <a:miter lim="800000"/>
            <a:headEnd/>
            <a:tailEnd/>
          </a:ln>
        </p:spPr>
      </p:pic>
      <p:sp>
        <p:nvSpPr>
          <p:cNvPr id="236550" name="Content Placeholder 10"/>
          <p:cNvSpPr>
            <a:spLocks noGrp="1"/>
          </p:cNvSpPr>
          <p:nvPr>
            <p:ph sz="quarter" idx="4294967295"/>
          </p:nvPr>
        </p:nvSpPr>
        <p:spPr>
          <a:xfrm>
            <a:off x="515938" y="1371600"/>
            <a:ext cx="8229600" cy="4267200"/>
          </a:xfrm>
          <a:ln/>
        </p:spPr>
        <p:txBody>
          <a:bodyPr/>
          <a:lstStyle/>
          <a:p>
            <a:pPr marL="365125" indent="-255588">
              <a:buFontTx/>
              <a:buNone/>
            </a:pPr>
            <a:r>
              <a:rPr lang="en-US" sz="2400" b="1">
                <a:ea typeface="ＭＳ Ｐゴシック" pitchFamily="34" charset="-128"/>
              </a:rPr>
              <a:t>Themes for Action </a:t>
            </a:r>
          </a:p>
          <a:p>
            <a:pPr marL="365125" indent="-255588">
              <a:buFontTx/>
              <a:buNone/>
            </a:pPr>
            <a:r>
              <a:rPr lang="en-US" sz="2400">
                <a:ea typeface="ＭＳ Ｐゴシック" pitchFamily="34" charset="-128"/>
              </a:rPr>
              <a:t>1. Coordinate Intra-Institutional Communications </a:t>
            </a:r>
          </a:p>
          <a:p>
            <a:pPr marL="365125" indent="-255588">
              <a:buFontTx/>
              <a:buNone/>
            </a:pPr>
            <a:r>
              <a:rPr lang="en-US" sz="2400">
                <a:ea typeface="ＭＳ Ｐゴシック" pitchFamily="34" charset="-128"/>
              </a:rPr>
              <a:t>2. Address the Institutional Practices that Discourage Support of the Institution by the Community</a:t>
            </a:r>
          </a:p>
          <a:p>
            <a:pPr marL="365125" indent="-255588">
              <a:buFontTx/>
              <a:buNone/>
            </a:pPr>
            <a:r>
              <a:rPr lang="en-US" sz="2400">
                <a:ea typeface="ＭＳ Ｐゴシック" pitchFamily="34" charset="-128"/>
              </a:rPr>
              <a:t>3. Make the Community an Equal Partner </a:t>
            </a:r>
          </a:p>
          <a:p>
            <a:pPr marL="365125" indent="-255588">
              <a:buFontTx/>
              <a:buNone/>
            </a:pPr>
            <a:r>
              <a:rPr lang="en-US" sz="2400">
                <a:ea typeface="ＭＳ Ｐゴシック" pitchFamily="34" charset="-128"/>
              </a:rPr>
              <a:t>4. Eliminate rather than manage Health    Disparities </a:t>
            </a:r>
          </a:p>
          <a:p>
            <a:pPr marL="365125" indent="-255588">
              <a:buFontTx/>
              <a:buNone/>
            </a:pPr>
            <a:r>
              <a:rPr lang="en-US" sz="2400">
                <a:ea typeface="ＭＳ Ｐゴシック" pitchFamily="34" charset="-128"/>
              </a:rPr>
              <a:t>5. Identify Best Practices </a:t>
            </a:r>
          </a:p>
          <a:p>
            <a:pPr marL="365125" indent="-255588">
              <a:buFontTx/>
              <a:buNone/>
            </a:pPr>
            <a:r>
              <a:rPr lang="en-US" sz="2400">
                <a:ea typeface="ＭＳ Ｐゴシック" pitchFamily="34" charset="-128"/>
              </a:rPr>
              <a:t>6. Increase Minority Faculty </a:t>
            </a:r>
          </a:p>
          <a:p>
            <a:pPr marL="365125" indent="-255588"/>
            <a:endParaRPr lang="en-US" sz="2400">
              <a:ea typeface="ＭＳ Ｐゴシック" pitchFamily="34"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19457" name="Rectangle 2"/>
          <p:cNvSpPr>
            <a:spLocks noGrp="1" noChangeArrowheads="1"/>
          </p:cNvSpPr>
          <p:nvPr>
            <p:ph type="body" idx="4294967295"/>
          </p:nvPr>
        </p:nvSpPr>
        <p:spPr>
          <a:xfrm>
            <a:off x="0" y="1524000"/>
            <a:ext cx="5867400" cy="5334000"/>
          </a:xfrm>
        </p:spPr>
        <p:txBody>
          <a:bodyPr/>
          <a:lstStyle/>
          <a:p>
            <a:pPr>
              <a:lnSpc>
                <a:spcPct val="80000"/>
              </a:lnSpc>
              <a:spcBef>
                <a:spcPct val="0"/>
              </a:spcBef>
              <a:spcAft>
                <a:spcPct val="70000"/>
              </a:spcAft>
            </a:pPr>
            <a:r>
              <a:rPr lang="en-US" sz="2600"/>
              <a:t>Hispanics had the worst rates on 4 indicators</a:t>
            </a:r>
            <a:r>
              <a:rPr lang="en-US" sz="1600"/>
              <a:t> (teen births, chlamydia, adults 65+ not receiving a pneumonia vaccination, drug induced deaths).</a:t>
            </a:r>
          </a:p>
          <a:p>
            <a:pPr>
              <a:lnSpc>
                <a:spcPct val="80000"/>
              </a:lnSpc>
              <a:spcBef>
                <a:spcPct val="0"/>
              </a:spcBef>
              <a:spcAft>
                <a:spcPct val="70000"/>
              </a:spcAft>
            </a:pPr>
            <a:r>
              <a:rPr lang="en-US" sz="2600"/>
              <a:t>American Indians fared the worst on 7 indicators</a:t>
            </a:r>
            <a:r>
              <a:rPr lang="en-US" sz="2200"/>
              <a:t> </a:t>
            </a:r>
            <a:r>
              <a:rPr lang="en-US" sz="1600"/>
              <a:t>(prenatal care, diabetes deaths, overweight among youth, pneumonia &amp; influenza deaths, motor vehicle deaths, youth suicide, alcohol related deaths).</a:t>
            </a:r>
            <a:endParaRPr lang="en-US" sz="1400"/>
          </a:p>
          <a:p>
            <a:pPr>
              <a:lnSpc>
                <a:spcPct val="80000"/>
              </a:lnSpc>
              <a:spcBef>
                <a:spcPct val="0"/>
              </a:spcBef>
              <a:spcAft>
                <a:spcPct val="70000"/>
              </a:spcAft>
            </a:pPr>
            <a:r>
              <a:rPr lang="en-US" sz="2600"/>
              <a:t>African-Americans fared the worst on 4 indicators</a:t>
            </a:r>
            <a:r>
              <a:rPr lang="en-US" sz="2200"/>
              <a:t> </a:t>
            </a:r>
            <a:r>
              <a:rPr lang="en-US" sz="1600"/>
              <a:t>(infant mortality, adult obesity, HIV/AIDS, homicide).</a:t>
            </a:r>
            <a:endParaRPr lang="en-US" sz="1400"/>
          </a:p>
          <a:p>
            <a:pPr>
              <a:lnSpc>
                <a:spcPct val="80000"/>
              </a:lnSpc>
              <a:spcBef>
                <a:spcPct val="0"/>
              </a:spcBef>
              <a:spcAft>
                <a:spcPct val="70000"/>
              </a:spcAft>
            </a:pPr>
            <a:r>
              <a:rPr lang="en-US" sz="2600"/>
              <a:t>Whites had the highest rates on 3 indicators</a:t>
            </a:r>
            <a:r>
              <a:rPr lang="en-US" sz="2200"/>
              <a:t> </a:t>
            </a:r>
            <a:r>
              <a:rPr lang="en-US" sz="1600"/>
              <a:t>(suicide, individuals with diabetes not receiving preventive services, pertussis).</a:t>
            </a:r>
            <a:endParaRPr lang="en-US" sz="1400"/>
          </a:p>
          <a:p>
            <a:pPr>
              <a:lnSpc>
                <a:spcPct val="80000"/>
              </a:lnSpc>
              <a:spcBef>
                <a:spcPct val="0"/>
              </a:spcBef>
              <a:spcAft>
                <a:spcPct val="70000"/>
              </a:spcAft>
            </a:pPr>
            <a:r>
              <a:rPr lang="en-US" sz="2600"/>
              <a:t>Asian/Pacific Islanders had the highest rate on 2 indicators</a:t>
            </a:r>
            <a:r>
              <a:rPr lang="en-US" sz="2200"/>
              <a:t> </a:t>
            </a:r>
            <a:r>
              <a:rPr lang="en-US" sz="1600"/>
              <a:t>(hepatitis B and smoking).</a:t>
            </a:r>
          </a:p>
        </p:txBody>
      </p:sp>
      <p:pic>
        <p:nvPicPr>
          <p:cNvPr id="19458" name="Picture 3"/>
          <p:cNvPicPr>
            <a:picLocks noChangeAspect="1" noChangeArrowheads="1"/>
          </p:cNvPicPr>
          <p:nvPr/>
        </p:nvPicPr>
        <p:blipFill>
          <a:blip r:embed="rId3"/>
          <a:srcRect l="27937" t="12250" r="29250" b="10625"/>
          <a:stretch>
            <a:fillRect/>
          </a:stretch>
        </p:blipFill>
        <p:spPr bwMode="auto">
          <a:xfrm>
            <a:off x="5867400" y="1524000"/>
            <a:ext cx="3048000" cy="4648200"/>
          </a:xfrm>
          <a:prstGeom prst="rect">
            <a:avLst/>
          </a:prstGeom>
          <a:noFill/>
          <a:ln w="9525" algn="in">
            <a:noFill/>
            <a:miter lim="800000"/>
            <a:headEnd/>
            <a:tailEnd/>
          </a:ln>
        </p:spPr>
      </p:pic>
      <p:cxnSp>
        <p:nvCxnSpPr>
          <p:cNvPr id="4" name="Straight Connector 3"/>
          <p:cNvCxnSpPr/>
          <p:nvPr/>
        </p:nvCxnSpPr>
        <p:spPr>
          <a:xfrm>
            <a:off x="457200" y="1371600"/>
            <a:ext cx="7772400" cy="0"/>
          </a:xfrm>
          <a:prstGeom prst="line">
            <a:avLst/>
          </a:prstGeom>
          <a:ln w="412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9460" name="Rectangle 6"/>
          <p:cNvSpPr>
            <a:spLocks/>
          </p:cNvSpPr>
          <p:nvPr/>
        </p:nvSpPr>
        <p:spPr bwMode="auto">
          <a:xfrm>
            <a:off x="228600" y="381000"/>
            <a:ext cx="8915400" cy="762000"/>
          </a:xfrm>
          <a:prstGeom prst="rect">
            <a:avLst/>
          </a:prstGeom>
          <a:noFill/>
          <a:ln w="9525">
            <a:noFill/>
            <a:miter lim="800000"/>
            <a:headEnd/>
            <a:tailEnd/>
          </a:ln>
        </p:spPr>
        <p:txBody>
          <a:bodyPr anchor="ctr"/>
          <a:lstStyle/>
          <a:p>
            <a:pPr eaLnBrk="0" hangingPunct="0"/>
            <a:r>
              <a:rPr lang="en-US" sz="4400">
                <a:solidFill>
                  <a:schemeClr val="tx2"/>
                </a:solidFill>
              </a:rPr>
              <a:t>Health Disparities in New Mexico</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180230" name="Picture 6" descr="huaraches"/>
          <p:cNvPicPr>
            <a:picLocks noChangeAspect="1" noChangeArrowheads="1"/>
          </p:cNvPicPr>
          <p:nvPr/>
        </p:nvPicPr>
        <p:blipFill>
          <a:blip r:embed="rId3"/>
          <a:srcRect/>
          <a:stretch>
            <a:fillRect/>
          </a:stretch>
        </p:blipFill>
        <p:spPr bwMode="auto">
          <a:xfrm>
            <a:off x="4648200" y="3352800"/>
            <a:ext cx="2819400" cy="1874838"/>
          </a:xfrm>
          <a:prstGeom prst="rect">
            <a:avLst/>
          </a:prstGeom>
          <a:noFill/>
        </p:spPr>
      </p:pic>
      <p:pic>
        <p:nvPicPr>
          <p:cNvPr id="180232" name="Picture 8" descr="moccasins 2"/>
          <p:cNvPicPr>
            <a:picLocks noChangeAspect="1" noChangeArrowheads="1"/>
          </p:cNvPicPr>
          <p:nvPr/>
        </p:nvPicPr>
        <p:blipFill>
          <a:blip r:embed="rId4"/>
          <a:srcRect/>
          <a:stretch>
            <a:fillRect/>
          </a:stretch>
        </p:blipFill>
        <p:spPr bwMode="auto">
          <a:xfrm>
            <a:off x="2286000" y="2895600"/>
            <a:ext cx="2466975" cy="1847850"/>
          </a:xfrm>
          <a:prstGeom prst="rect">
            <a:avLst/>
          </a:prstGeom>
          <a:noFill/>
        </p:spPr>
      </p:pic>
      <p:pic>
        <p:nvPicPr>
          <p:cNvPr id="180233" name="Picture 9" descr="imagesCAV72T0H"/>
          <p:cNvPicPr>
            <a:picLocks noChangeAspect="1" noChangeArrowheads="1"/>
          </p:cNvPicPr>
          <p:nvPr/>
        </p:nvPicPr>
        <p:blipFill>
          <a:blip r:embed="rId5"/>
          <a:srcRect/>
          <a:stretch>
            <a:fillRect/>
          </a:stretch>
        </p:blipFill>
        <p:spPr bwMode="auto">
          <a:xfrm>
            <a:off x="228600" y="2895600"/>
            <a:ext cx="2143125" cy="2143125"/>
          </a:xfrm>
          <a:prstGeom prst="rect">
            <a:avLst/>
          </a:prstGeom>
          <a:noFill/>
        </p:spPr>
      </p:pic>
      <p:pic>
        <p:nvPicPr>
          <p:cNvPr id="180234" name="Picture 10" descr="imagesCAPO110T"/>
          <p:cNvPicPr>
            <a:picLocks noChangeAspect="1" noChangeArrowheads="1"/>
          </p:cNvPicPr>
          <p:nvPr/>
        </p:nvPicPr>
        <p:blipFill>
          <a:blip r:embed="rId6"/>
          <a:srcRect/>
          <a:stretch>
            <a:fillRect/>
          </a:stretch>
        </p:blipFill>
        <p:spPr bwMode="auto">
          <a:xfrm>
            <a:off x="1676400" y="4724400"/>
            <a:ext cx="2428875" cy="1885950"/>
          </a:xfrm>
          <a:prstGeom prst="rect">
            <a:avLst/>
          </a:prstGeom>
          <a:noFill/>
        </p:spPr>
      </p:pic>
      <p:pic>
        <p:nvPicPr>
          <p:cNvPr id="180235" name="Picture 11" descr="imagesCA0OBHON"/>
          <p:cNvPicPr>
            <a:picLocks noChangeAspect="1" noChangeArrowheads="1"/>
          </p:cNvPicPr>
          <p:nvPr/>
        </p:nvPicPr>
        <p:blipFill>
          <a:blip r:embed="rId7"/>
          <a:srcRect/>
          <a:stretch>
            <a:fillRect/>
          </a:stretch>
        </p:blipFill>
        <p:spPr bwMode="auto">
          <a:xfrm rot="-1846280">
            <a:off x="4267200" y="1295400"/>
            <a:ext cx="1981200" cy="1981200"/>
          </a:xfrm>
          <a:prstGeom prst="rect">
            <a:avLst/>
          </a:prstGeom>
          <a:noFill/>
        </p:spPr>
      </p:pic>
      <p:sp>
        <p:nvSpPr>
          <p:cNvPr id="180236" name="Rectangle 12"/>
          <p:cNvSpPr>
            <a:spLocks noGrp="1" noChangeArrowheads="1"/>
          </p:cNvSpPr>
          <p:nvPr>
            <p:ph type="title"/>
          </p:nvPr>
        </p:nvSpPr>
        <p:spPr>
          <a:xfrm>
            <a:off x="304800" y="228600"/>
            <a:ext cx="8229600" cy="1143000"/>
          </a:xfrm>
        </p:spPr>
        <p:txBody>
          <a:bodyPr/>
          <a:lstStyle/>
          <a:p>
            <a:r>
              <a:rPr lang="en-US"/>
              <a:t>“A Pair of Shoes” for the Journey</a:t>
            </a:r>
          </a:p>
        </p:txBody>
      </p:sp>
      <p:pic>
        <p:nvPicPr>
          <p:cNvPr id="180238" name="Picture 14" descr="chanclas 2"/>
          <p:cNvPicPr>
            <a:picLocks noChangeAspect="1" noChangeArrowheads="1"/>
          </p:cNvPicPr>
          <p:nvPr/>
        </p:nvPicPr>
        <p:blipFill>
          <a:blip r:embed="rId8"/>
          <a:srcRect/>
          <a:stretch>
            <a:fillRect/>
          </a:stretch>
        </p:blipFill>
        <p:spPr bwMode="auto">
          <a:xfrm>
            <a:off x="457200" y="1066800"/>
            <a:ext cx="2619375" cy="1743075"/>
          </a:xfrm>
          <a:prstGeom prst="rect">
            <a:avLst/>
          </a:prstGeom>
          <a:noFill/>
        </p:spPr>
      </p:pic>
      <p:pic>
        <p:nvPicPr>
          <p:cNvPr id="180239" name="Picture 15" descr="chanclas 3"/>
          <p:cNvPicPr>
            <a:picLocks noChangeAspect="1" noChangeArrowheads="1"/>
          </p:cNvPicPr>
          <p:nvPr/>
        </p:nvPicPr>
        <p:blipFill>
          <a:blip r:embed="rId9"/>
          <a:srcRect/>
          <a:stretch>
            <a:fillRect/>
          </a:stretch>
        </p:blipFill>
        <p:spPr bwMode="auto">
          <a:xfrm>
            <a:off x="6400800" y="1219200"/>
            <a:ext cx="1885950" cy="1628775"/>
          </a:xfrm>
          <a:prstGeom prst="rect">
            <a:avLst/>
          </a:prstGeom>
          <a:noFill/>
        </p:spPr>
      </p:pic>
      <p:pic>
        <p:nvPicPr>
          <p:cNvPr id="180240" name="Picture 16" descr="imagesCAWAW5TO"/>
          <p:cNvPicPr>
            <a:picLocks noChangeAspect="1" noChangeArrowheads="1"/>
          </p:cNvPicPr>
          <p:nvPr/>
        </p:nvPicPr>
        <p:blipFill>
          <a:blip r:embed="rId10"/>
          <a:srcRect/>
          <a:stretch>
            <a:fillRect/>
          </a:stretch>
        </p:blipFill>
        <p:spPr bwMode="auto">
          <a:xfrm>
            <a:off x="6400800" y="4800600"/>
            <a:ext cx="2466975" cy="184785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a:lstStyle/>
          <a:p>
            <a:r>
              <a:rPr lang="en-US"/>
              <a:t> Health Disparity </a:t>
            </a:r>
            <a:br>
              <a:rPr lang="en-US"/>
            </a:br>
            <a:endParaRPr lang="en-US"/>
          </a:p>
        </p:txBody>
      </p:sp>
      <p:sp>
        <p:nvSpPr>
          <p:cNvPr id="188419" name="Rectangle 3"/>
          <p:cNvSpPr>
            <a:spLocks noGrp="1" noChangeArrowheads="1"/>
          </p:cNvSpPr>
          <p:nvPr>
            <p:ph type="body" idx="1"/>
          </p:nvPr>
        </p:nvSpPr>
        <p:spPr>
          <a:xfrm>
            <a:off x="685800" y="1371600"/>
            <a:ext cx="7772400" cy="4724400"/>
          </a:xfrm>
        </p:spPr>
        <p:txBody>
          <a:bodyPr/>
          <a:lstStyle/>
          <a:p>
            <a:pPr>
              <a:lnSpc>
                <a:spcPct val="90000"/>
              </a:lnSpc>
              <a:buFontTx/>
              <a:buNone/>
            </a:pPr>
            <a:r>
              <a:rPr lang="en-US" sz="2400"/>
              <a:t>“…differences that occur by gender, race, ethnicity, education or income, disability, living in rural localities or sexual orientation.” </a:t>
            </a:r>
          </a:p>
          <a:p>
            <a:pPr algn="r">
              <a:lnSpc>
                <a:spcPct val="90000"/>
              </a:lnSpc>
              <a:buFontTx/>
              <a:buNone/>
            </a:pPr>
            <a:r>
              <a:rPr lang="en-US" sz="2400"/>
              <a:t>Healthy People 2010, USDHHS</a:t>
            </a:r>
          </a:p>
          <a:p>
            <a:pPr>
              <a:lnSpc>
                <a:spcPct val="90000"/>
              </a:lnSpc>
              <a:buFontTx/>
              <a:buNone/>
            </a:pPr>
            <a:endParaRPr lang="en-US" sz="2400"/>
          </a:p>
          <a:p>
            <a:pPr>
              <a:lnSpc>
                <a:spcPct val="90000"/>
              </a:lnSpc>
              <a:buFontTx/>
              <a:buNone/>
            </a:pPr>
            <a:r>
              <a:rPr lang="en-US" sz="2400"/>
              <a:t>“…differences in the incidence, prevalence, mortality, and burden of diseases and other adverse health conditions that exist among specific population groups in the U.S.   Research on health disparities related to socioeconomic status is also encompassed in this definition.” </a:t>
            </a:r>
          </a:p>
          <a:p>
            <a:pPr algn="r">
              <a:lnSpc>
                <a:spcPct val="90000"/>
              </a:lnSpc>
              <a:buFontTx/>
              <a:buNone/>
            </a:pPr>
            <a:r>
              <a:rPr lang="en-US" sz="2400"/>
              <a:t>National Institutes of Health (2000)</a:t>
            </a:r>
          </a:p>
        </p:txBody>
      </p:sp>
      <p:sp>
        <p:nvSpPr>
          <p:cNvPr id="188420" name="Text Box 4"/>
          <p:cNvSpPr txBox="1">
            <a:spLocks noChangeArrowheads="1"/>
          </p:cNvSpPr>
          <p:nvPr/>
        </p:nvSpPr>
        <p:spPr bwMode="auto">
          <a:xfrm>
            <a:off x="685800" y="5867400"/>
            <a:ext cx="7543800" cy="581025"/>
          </a:xfrm>
          <a:prstGeom prst="rect">
            <a:avLst/>
          </a:prstGeom>
          <a:noFill/>
          <a:ln w="9525">
            <a:noFill/>
            <a:miter lim="800000"/>
            <a:headEnd/>
            <a:tailEnd/>
          </a:ln>
          <a:effectLst/>
        </p:spPr>
        <p:txBody>
          <a:bodyPr>
            <a:spAutoFit/>
          </a:bodyPr>
          <a:lstStyle/>
          <a:p>
            <a:r>
              <a:rPr lang="en-US" i="1"/>
              <a:t>Carter-Pokras, O. &amp; Baquet, C. </a:t>
            </a:r>
            <a:r>
              <a:rPr lang="en-US" b="1" i="1"/>
              <a:t>What is a "health disparity"?</a:t>
            </a:r>
            <a:endParaRPr lang="en-US" i="1"/>
          </a:p>
          <a:p>
            <a:r>
              <a:rPr lang="en-US" b="1" i="1"/>
              <a:t>Public Health Rep. </a:t>
            </a:r>
            <a:r>
              <a:rPr lang="en-US" b="1"/>
              <a:t>2002 Sep-Oct; 117(5): 426–434.</a:t>
            </a:r>
            <a:r>
              <a:rPr lang="en-US"/>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p:txBody>
          <a:bodyPr/>
          <a:lstStyle/>
          <a:p>
            <a:r>
              <a:rPr lang="en-US"/>
              <a:t>Health Equity</a:t>
            </a:r>
          </a:p>
        </p:txBody>
      </p:sp>
      <p:sp>
        <p:nvSpPr>
          <p:cNvPr id="227331" name="Rectangle 3"/>
          <p:cNvSpPr>
            <a:spLocks noGrp="1" noChangeArrowheads="1"/>
          </p:cNvSpPr>
          <p:nvPr>
            <p:ph type="body" idx="1"/>
          </p:nvPr>
        </p:nvSpPr>
        <p:spPr/>
        <p:txBody>
          <a:bodyPr/>
          <a:lstStyle/>
          <a:p>
            <a:r>
              <a:rPr lang="en-US"/>
              <a:t>Equity in health is the absence of systematic disparities in health (or in the major social determinants of health) between groups with different levels of underlying social advantage/disadvantage—that is, wealth, power, or prestige. </a:t>
            </a:r>
          </a:p>
        </p:txBody>
      </p:sp>
      <p:sp>
        <p:nvSpPr>
          <p:cNvPr id="227332" name="Text Box 4"/>
          <p:cNvSpPr txBox="1">
            <a:spLocks noChangeArrowheads="1"/>
          </p:cNvSpPr>
          <p:nvPr/>
        </p:nvSpPr>
        <p:spPr bwMode="auto">
          <a:xfrm>
            <a:off x="990600" y="5299075"/>
            <a:ext cx="7315200" cy="581025"/>
          </a:xfrm>
          <a:prstGeom prst="rect">
            <a:avLst/>
          </a:prstGeom>
          <a:noFill/>
          <a:ln w="9525">
            <a:noFill/>
            <a:miter lim="800000"/>
            <a:headEnd/>
            <a:tailEnd/>
          </a:ln>
          <a:effectLst/>
        </p:spPr>
        <p:txBody>
          <a:bodyPr wrap="none">
            <a:spAutoFit/>
          </a:bodyPr>
          <a:lstStyle/>
          <a:p>
            <a:r>
              <a:rPr lang="en-US" b="1" i="1"/>
              <a:t>Braveman, P. &amp; Gruskin, S. Theory and methods</a:t>
            </a:r>
            <a:endParaRPr lang="en-US" b="1"/>
          </a:p>
          <a:p>
            <a:r>
              <a:rPr lang="en-US" b="1"/>
              <a:t>Defining equity in health.  </a:t>
            </a:r>
            <a:r>
              <a:rPr lang="en-US" b="1" i="1"/>
              <a:t>J Epidemiol Community Health </a:t>
            </a:r>
            <a:r>
              <a:rPr lang="en-US" i="1"/>
              <a:t>2003;</a:t>
            </a:r>
            <a:r>
              <a:rPr lang="en-US" b="1" i="1"/>
              <a:t>57:</a:t>
            </a:r>
            <a:r>
              <a:rPr lang="en-US" i="1"/>
              <a:t>254-258</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p:txBody>
          <a:bodyPr/>
          <a:lstStyle/>
          <a:p>
            <a:r>
              <a:rPr lang="en-US"/>
              <a:t>How Communities Name “it”?</a:t>
            </a:r>
          </a:p>
        </p:txBody>
      </p:sp>
      <p:sp>
        <p:nvSpPr>
          <p:cNvPr id="238595" name="Rectangle 3"/>
          <p:cNvSpPr>
            <a:spLocks noGrp="1" noChangeArrowheads="1"/>
          </p:cNvSpPr>
          <p:nvPr>
            <p:ph type="body" idx="1"/>
          </p:nvPr>
        </p:nvSpPr>
        <p:spPr>
          <a:xfrm>
            <a:off x="457200" y="1600200"/>
            <a:ext cx="5943600" cy="4525963"/>
          </a:xfrm>
        </p:spPr>
        <p:txBody>
          <a:bodyPr/>
          <a:lstStyle/>
          <a:p>
            <a:r>
              <a:rPr lang="en-US"/>
              <a:t>Community Knowledge &amp; Lived Experiences</a:t>
            </a:r>
          </a:p>
          <a:p>
            <a:pPr lvl="1"/>
            <a:r>
              <a:rPr lang="en-US"/>
              <a:t>Community naming “what matters?” in health</a:t>
            </a:r>
          </a:p>
          <a:p>
            <a:pPr lvl="1"/>
            <a:r>
              <a:rPr lang="en-US"/>
              <a:t>Disparities?; Equity?; Self-determination? </a:t>
            </a:r>
          </a:p>
          <a:p>
            <a:pPr lvl="1"/>
            <a:r>
              <a:rPr lang="en-US"/>
              <a:t>Problem or solution based?</a:t>
            </a:r>
          </a:p>
          <a:p>
            <a:pPr lvl="1"/>
            <a:r>
              <a:rPr lang="en-US"/>
              <a:t>Sustainability of land? Food? Water?</a:t>
            </a:r>
          </a:p>
        </p:txBody>
      </p:sp>
      <p:pic>
        <p:nvPicPr>
          <p:cNvPr id="238596" name="Picture 4" descr="dialogue_video_sml"/>
          <p:cNvPicPr>
            <a:picLocks noChangeAspect="1" noChangeArrowheads="1"/>
          </p:cNvPicPr>
          <p:nvPr/>
        </p:nvPicPr>
        <p:blipFill>
          <a:blip r:embed="rId3"/>
          <a:srcRect/>
          <a:stretch>
            <a:fillRect/>
          </a:stretch>
        </p:blipFill>
        <p:spPr bwMode="auto">
          <a:xfrm>
            <a:off x="5943600" y="1524000"/>
            <a:ext cx="2895600" cy="2654300"/>
          </a:xfrm>
          <a:prstGeom prst="rect">
            <a:avLst/>
          </a:prstGeom>
          <a:noFill/>
        </p:spPr>
      </p:pic>
      <p:pic>
        <p:nvPicPr>
          <p:cNvPr id="238597" name="Picture 5" descr="th_GlassHalf"/>
          <p:cNvPicPr>
            <a:picLocks noChangeAspect="1" noChangeArrowheads="1"/>
          </p:cNvPicPr>
          <p:nvPr/>
        </p:nvPicPr>
        <p:blipFill>
          <a:blip r:embed="rId4"/>
          <a:srcRect/>
          <a:stretch>
            <a:fillRect/>
          </a:stretch>
        </p:blipFill>
        <p:spPr bwMode="auto">
          <a:xfrm>
            <a:off x="6248400" y="4419600"/>
            <a:ext cx="2057400" cy="22098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a:xfrm>
            <a:off x="381000" y="762000"/>
            <a:ext cx="8229600" cy="1371600"/>
          </a:xfrm>
        </p:spPr>
        <p:txBody>
          <a:bodyPr/>
          <a:lstStyle/>
          <a:p>
            <a:r>
              <a:rPr lang="en-US"/>
              <a:t>The Promise of Research to Eliminate Health Disparities</a:t>
            </a:r>
            <a:r>
              <a:rPr lang="en-US" sz="4000" b="1"/>
              <a:t> </a:t>
            </a:r>
          </a:p>
        </p:txBody>
      </p:sp>
      <p:sp>
        <p:nvSpPr>
          <p:cNvPr id="186371" name="Rectangle 3"/>
          <p:cNvSpPr>
            <a:spLocks noGrp="1" noChangeArrowheads="1"/>
          </p:cNvSpPr>
          <p:nvPr>
            <p:ph type="body" idx="1"/>
          </p:nvPr>
        </p:nvSpPr>
        <p:spPr>
          <a:xfrm>
            <a:off x="533400" y="2690813"/>
            <a:ext cx="8077200" cy="2652712"/>
          </a:xfrm>
        </p:spPr>
        <p:txBody>
          <a:bodyPr/>
          <a:lstStyle/>
          <a:p>
            <a:pPr algn="ctr">
              <a:buFontTx/>
              <a:buNone/>
            </a:pPr>
            <a:r>
              <a:rPr lang="en-US" sz="4000"/>
              <a:t>There has been a historical interplay between research, policy and social activism.</a:t>
            </a:r>
          </a:p>
          <a:p>
            <a:endParaRPr lang="en-US" sz="40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72715" name="Rectangle 11"/>
          <p:cNvSpPr>
            <a:spLocks noGrp="1" noChangeArrowheads="1"/>
          </p:cNvSpPr>
          <p:nvPr>
            <p:ph type="title"/>
          </p:nvPr>
        </p:nvSpPr>
        <p:spPr/>
        <p:txBody>
          <a:bodyPr/>
          <a:lstStyle/>
          <a:p>
            <a:r>
              <a:rPr lang="en-US"/>
              <a:t>Research to Action</a:t>
            </a:r>
          </a:p>
        </p:txBody>
      </p:sp>
      <p:sp>
        <p:nvSpPr>
          <p:cNvPr id="72706" name="Rectangle 3"/>
          <p:cNvSpPr>
            <a:spLocks noGrp="1"/>
          </p:cNvSpPr>
          <p:nvPr>
            <p:ph type="body" idx="1"/>
          </p:nvPr>
        </p:nvSpPr>
        <p:spPr>
          <a:xfrm>
            <a:off x="457200" y="1447800"/>
            <a:ext cx="8226425" cy="4230688"/>
          </a:xfrm>
        </p:spPr>
        <p:txBody>
          <a:bodyPr/>
          <a:lstStyle/>
          <a:p>
            <a:r>
              <a:rPr lang="en-US" sz="2900" b="1"/>
              <a:t>Serving as a change agent</a:t>
            </a:r>
            <a:r>
              <a:rPr lang="en-US" sz="2900"/>
              <a:t> </a:t>
            </a:r>
          </a:p>
          <a:p>
            <a:r>
              <a:rPr lang="en-US" sz="2900" b="1"/>
              <a:t>Providing education and leadership training</a:t>
            </a:r>
            <a:r>
              <a:rPr lang="en-US" sz="2900"/>
              <a:t> </a:t>
            </a:r>
          </a:p>
          <a:p>
            <a:r>
              <a:rPr lang="en-US" sz="2900" b="1"/>
              <a:t>Moving to multi-level </a:t>
            </a:r>
            <a:r>
              <a:rPr lang="en-US" sz="2900"/>
              <a:t>interventions (community, systems &amp; policy)</a:t>
            </a:r>
          </a:p>
          <a:p>
            <a:endParaRPr lang="en-US" sz="2900"/>
          </a:p>
          <a:p>
            <a:endParaRPr lang="en-US" sz="2900"/>
          </a:p>
          <a:p>
            <a:endParaRPr lang="en-US" sz="2900"/>
          </a:p>
        </p:txBody>
      </p:sp>
      <p:grpSp>
        <p:nvGrpSpPr>
          <p:cNvPr id="72707" name="Group 8"/>
          <p:cNvGrpSpPr>
            <a:grpSpLocks/>
          </p:cNvGrpSpPr>
          <p:nvPr/>
        </p:nvGrpSpPr>
        <p:grpSpPr bwMode="auto">
          <a:xfrm>
            <a:off x="685800" y="3505200"/>
            <a:ext cx="8077200" cy="2895600"/>
            <a:chOff x="1440" y="1440"/>
            <a:chExt cx="8820" cy="3312"/>
          </a:xfrm>
        </p:grpSpPr>
        <p:sp>
          <p:nvSpPr>
            <p:cNvPr id="72708" name="Text Box 9"/>
            <p:cNvSpPr txBox="1">
              <a:spLocks noChangeArrowheads="1"/>
            </p:cNvSpPr>
            <p:nvPr/>
          </p:nvSpPr>
          <p:spPr bwMode="auto">
            <a:xfrm>
              <a:off x="1440" y="1440"/>
              <a:ext cx="2340" cy="3240"/>
            </a:xfrm>
            <a:prstGeom prst="rect">
              <a:avLst/>
            </a:prstGeom>
            <a:solidFill>
              <a:srgbClr val="FFFFFF"/>
            </a:solidFill>
            <a:ln w="9525">
              <a:solidFill>
                <a:srgbClr val="000000"/>
              </a:solidFill>
              <a:miter lim="800000"/>
              <a:headEnd/>
              <a:tailEnd/>
            </a:ln>
          </p:spPr>
          <p:txBody>
            <a:bodyPr/>
            <a:lstStyle/>
            <a:p>
              <a:pPr algn="ctr"/>
              <a:r>
                <a:rPr lang="en-US" b="1">
                  <a:solidFill>
                    <a:srgbClr val="000000"/>
                  </a:solidFill>
                </a:rPr>
                <a:t>Detecting</a:t>
              </a:r>
            </a:p>
            <a:p>
              <a:endParaRPr lang="en-US">
                <a:solidFill>
                  <a:srgbClr val="000000"/>
                </a:solidFill>
              </a:endParaRPr>
            </a:p>
            <a:p>
              <a:endParaRPr lang="en-US">
                <a:solidFill>
                  <a:srgbClr val="000000"/>
                </a:solidFill>
              </a:endParaRPr>
            </a:p>
            <a:p>
              <a:endParaRPr lang="en-US">
                <a:solidFill>
                  <a:srgbClr val="000000"/>
                </a:solidFill>
              </a:endParaRPr>
            </a:p>
            <a:p>
              <a:r>
                <a:rPr lang="en-US">
                  <a:solidFill>
                    <a:srgbClr val="000000"/>
                  </a:solidFill>
                </a:rPr>
                <a:t>Define &amp; measure HD &amp; vulnerable populations</a:t>
              </a:r>
            </a:p>
            <a:p>
              <a:endParaRPr lang="en-US">
                <a:solidFill>
                  <a:srgbClr val="000000"/>
                </a:solidFill>
              </a:endParaRPr>
            </a:p>
            <a:p>
              <a:endParaRPr lang="en-US">
                <a:solidFill>
                  <a:srgbClr val="000000"/>
                </a:solidFill>
              </a:endParaRPr>
            </a:p>
            <a:p>
              <a:endParaRPr lang="en-US">
                <a:solidFill>
                  <a:srgbClr val="000000"/>
                </a:solidFill>
              </a:endParaRPr>
            </a:p>
          </p:txBody>
        </p:sp>
        <p:sp>
          <p:nvSpPr>
            <p:cNvPr id="72709" name="Text Box 10"/>
            <p:cNvSpPr txBox="1">
              <a:spLocks noChangeArrowheads="1"/>
            </p:cNvSpPr>
            <p:nvPr/>
          </p:nvSpPr>
          <p:spPr bwMode="auto">
            <a:xfrm>
              <a:off x="4680" y="1440"/>
              <a:ext cx="2520" cy="3312"/>
            </a:xfrm>
            <a:prstGeom prst="rect">
              <a:avLst/>
            </a:prstGeom>
            <a:solidFill>
              <a:srgbClr val="FFFFFF"/>
            </a:solidFill>
            <a:ln w="9525">
              <a:solidFill>
                <a:srgbClr val="000000"/>
              </a:solidFill>
              <a:miter lim="800000"/>
              <a:headEnd/>
              <a:tailEnd/>
            </a:ln>
          </p:spPr>
          <p:txBody>
            <a:bodyPr/>
            <a:lstStyle/>
            <a:p>
              <a:pPr algn="ctr"/>
              <a:r>
                <a:rPr lang="en-US" b="1">
                  <a:solidFill>
                    <a:srgbClr val="000000"/>
                  </a:solidFill>
                </a:rPr>
                <a:t>Understanding</a:t>
              </a:r>
            </a:p>
            <a:p>
              <a:endParaRPr lang="en-US">
                <a:solidFill>
                  <a:srgbClr val="000000"/>
                </a:solidFill>
              </a:endParaRPr>
            </a:p>
            <a:p>
              <a:r>
                <a:rPr lang="en-US">
                  <a:solidFill>
                    <a:srgbClr val="000000"/>
                  </a:solidFill>
                </a:rPr>
                <a:t>Identifying Determinants of HD:</a:t>
              </a:r>
            </a:p>
            <a:p>
              <a:pPr>
                <a:buFont typeface="Times New Roman" pitchFamily="18" charset="0"/>
                <a:buChar char="•"/>
              </a:pPr>
              <a:r>
                <a:rPr lang="en-US">
                  <a:solidFill>
                    <a:srgbClr val="000000"/>
                  </a:solidFill>
                </a:rPr>
                <a:t>Patient/individual</a:t>
              </a:r>
            </a:p>
            <a:p>
              <a:pPr>
                <a:buFont typeface="Times New Roman" pitchFamily="18" charset="0"/>
                <a:buChar char="•"/>
              </a:pPr>
              <a:r>
                <a:rPr lang="en-US">
                  <a:solidFill>
                    <a:srgbClr val="000000"/>
                  </a:solidFill>
                </a:rPr>
                <a:t>Provider</a:t>
              </a:r>
            </a:p>
            <a:p>
              <a:pPr>
                <a:buFont typeface="Times New Roman" pitchFamily="18" charset="0"/>
                <a:buChar char="•"/>
              </a:pPr>
              <a:r>
                <a:rPr lang="en-US">
                  <a:solidFill>
                    <a:srgbClr val="000000"/>
                  </a:solidFill>
                </a:rPr>
                <a:t>Clinical encounter</a:t>
              </a:r>
            </a:p>
            <a:p>
              <a:pPr>
                <a:buFont typeface="Times New Roman" pitchFamily="18" charset="0"/>
                <a:buChar char="•"/>
              </a:pPr>
              <a:r>
                <a:rPr lang="en-US">
                  <a:solidFill>
                    <a:srgbClr val="000000"/>
                  </a:solidFill>
                </a:rPr>
                <a:t>Health care system</a:t>
              </a:r>
            </a:p>
            <a:p>
              <a:pPr>
                <a:buFont typeface="Times New Roman" pitchFamily="18" charset="0"/>
                <a:buChar char="•"/>
              </a:pPr>
              <a:r>
                <a:rPr lang="en-US">
                  <a:solidFill>
                    <a:srgbClr val="000000"/>
                  </a:solidFill>
                </a:rPr>
                <a:t>Public policies</a:t>
              </a:r>
            </a:p>
            <a:p>
              <a:pPr>
                <a:buFont typeface="Times New Roman" pitchFamily="18" charset="0"/>
                <a:buChar char="•"/>
              </a:pPr>
              <a:r>
                <a:rPr lang="en-US">
                  <a:solidFill>
                    <a:srgbClr val="000000"/>
                  </a:solidFill>
                </a:rPr>
                <a:t>Social sources</a:t>
              </a:r>
            </a:p>
          </p:txBody>
        </p:sp>
        <p:sp>
          <p:nvSpPr>
            <p:cNvPr id="72710" name="Text Box 11"/>
            <p:cNvSpPr txBox="1">
              <a:spLocks noChangeArrowheads="1"/>
            </p:cNvSpPr>
            <p:nvPr/>
          </p:nvSpPr>
          <p:spPr bwMode="auto">
            <a:xfrm>
              <a:off x="8100" y="1440"/>
              <a:ext cx="2160" cy="3240"/>
            </a:xfrm>
            <a:prstGeom prst="rect">
              <a:avLst/>
            </a:prstGeom>
            <a:solidFill>
              <a:srgbClr val="FFFFFF"/>
            </a:solidFill>
            <a:ln w="9525">
              <a:solidFill>
                <a:srgbClr val="000000"/>
              </a:solidFill>
              <a:miter lim="800000"/>
              <a:headEnd/>
              <a:tailEnd/>
            </a:ln>
          </p:spPr>
          <p:txBody>
            <a:bodyPr/>
            <a:lstStyle/>
            <a:p>
              <a:pPr algn="ctr"/>
              <a:r>
                <a:rPr lang="en-US" b="1">
                  <a:solidFill>
                    <a:srgbClr val="000000"/>
                  </a:solidFill>
                </a:rPr>
                <a:t>Reducing/</a:t>
              </a:r>
            </a:p>
            <a:p>
              <a:pPr algn="ctr"/>
              <a:r>
                <a:rPr lang="en-US" b="1">
                  <a:solidFill>
                    <a:srgbClr val="000000"/>
                  </a:solidFill>
                </a:rPr>
                <a:t>Eliminiating</a:t>
              </a:r>
            </a:p>
            <a:p>
              <a:endParaRPr lang="en-US">
                <a:solidFill>
                  <a:srgbClr val="000000"/>
                </a:solidFill>
              </a:endParaRPr>
            </a:p>
            <a:p>
              <a:r>
                <a:rPr lang="en-US">
                  <a:solidFill>
                    <a:srgbClr val="000000"/>
                  </a:solidFill>
                </a:rPr>
                <a:t>Intervene</a:t>
              </a:r>
            </a:p>
            <a:p>
              <a:endParaRPr lang="en-US">
                <a:solidFill>
                  <a:srgbClr val="000000"/>
                </a:solidFill>
              </a:endParaRPr>
            </a:p>
            <a:p>
              <a:r>
                <a:rPr lang="en-US">
                  <a:solidFill>
                    <a:srgbClr val="000000"/>
                  </a:solidFill>
                </a:rPr>
                <a:t>Evaluate</a:t>
              </a:r>
            </a:p>
            <a:p>
              <a:endParaRPr lang="en-US">
                <a:solidFill>
                  <a:srgbClr val="000000"/>
                </a:solidFill>
              </a:endParaRPr>
            </a:p>
            <a:p>
              <a:r>
                <a:rPr lang="en-US">
                  <a:solidFill>
                    <a:srgbClr val="000000"/>
                  </a:solidFill>
                </a:rPr>
                <a:t>Translate &amp; disseminate</a:t>
              </a:r>
            </a:p>
            <a:p>
              <a:endParaRPr lang="en-US">
                <a:solidFill>
                  <a:srgbClr val="000000"/>
                </a:solidFill>
              </a:endParaRPr>
            </a:p>
            <a:p>
              <a:r>
                <a:rPr lang="en-US">
                  <a:solidFill>
                    <a:srgbClr val="000000"/>
                  </a:solidFill>
                </a:rPr>
                <a:t>Change policy </a:t>
              </a:r>
            </a:p>
          </p:txBody>
        </p:sp>
        <p:sp>
          <p:nvSpPr>
            <p:cNvPr id="72711" name="AutoShape 12"/>
            <p:cNvSpPr>
              <a:spLocks noChangeArrowheads="1"/>
            </p:cNvSpPr>
            <p:nvPr/>
          </p:nvSpPr>
          <p:spPr bwMode="auto">
            <a:xfrm>
              <a:off x="3780" y="2700"/>
              <a:ext cx="900" cy="720"/>
            </a:xfrm>
            <a:prstGeom prst="rightArrow">
              <a:avLst>
                <a:gd name="adj1" fmla="val 50000"/>
                <a:gd name="adj2" fmla="val 31250"/>
              </a:avLst>
            </a:prstGeom>
            <a:solidFill>
              <a:srgbClr val="008080"/>
            </a:solidFill>
            <a:ln w="9525">
              <a:solidFill>
                <a:schemeClr val="tx1"/>
              </a:solidFill>
              <a:miter lim="800000"/>
              <a:headEnd/>
              <a:tailEnd/>
            </a:ln>
          </p:spPr>
          <p:txBody>
            <a:bodyPr/>
            <a:lstStyle/>
            <a:p>
              <a:endParaRPr lang="en-US"/>
            </a:p>
          </p:txBody>
        </p:sp>
        <p:sp>
          <p:nvSpPr>
            <p:cNvPr id="72712" name="AutoShape 13"/>
            <p:cNvSpPr>
              <a:spLocks noChangeArrowheads="1"/>
            </p:cNvSpPr>
            <p:nvPr/>
          </p:nvSpPr>
          <p:spPr bwMode="auto">
            <a:xfrm>
              <a:off x="7200" y="2880"/>
              <a:ext cx="998" cy="720"/>
            </a:xfrm>
            <a:prstGeom prst="rightArrow">
              <a:avLst>
                <a:gd name="adj1" fmla="val 50000"/>
                <a:gd name="adj2" fmla="val 34653"/>
              </a:avLst>
            </a:prstGeom>
            <a:solidFill>
              <a:srgbClr val="008080"/>
            </a:solidFill>
            <a:ln w="9525">
              <a:solidFill>
                <a:schemeClr val="tx1"/>
              </a:solidFill>
              <a:miter lim="800000"/>
              <a:headEnd/>
              <a:tailEnd/>
            </a:ln>
          </p:spPr>
          <p:txBody>
            <a:bodyPr/>
            <a:lstStyle/>
            <a:p>
              <a:endParaRPr lang="en-US"/>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171010" name="Title 1"/>
          <p:cNvSpPr>
            <a:spLocks noGrp="1"/>
          </p:cNvSpPr>
          <p:nvPr>
            <p:ph type="title" idx="4294967295"/>
          </p:nvPr>
        </p:nvSpPr>
        <p:spPr>
          <a:xfrm>
            <a:off x="304800" y="0"/>
            <a:ext cx="7924800" cy="1143000"/>
          </a:xfrm>
        </p:spPr>
        <p:txBody>
          <a:bodyPr/>
          <a:lstStyle/>
          <a:p>
            <a:pPr algn="l"/>
            <a:r>
              <a:rPr lang="en-US" sz="2800">
                <a:solidFill>
                  <a:schemeClr val="tx1"/>
                </a:solidFill>
              </a:rPr>
              <a:t>UNM Health Science Center’s Growing Research Funding</a:t>
            </a:r>
          </a:p>
        </p:txBody>
      </p:sp>
      <p:sp>
        <p:nvSpPr>
          <p:cNvPr id="171011" name="Content Placeholder 3"/>
          <p:cNvSpPr>
            <a:spLocks noGrp="1"/>
          </p:cNvSpPr>
          <p:nvPr>
            <p:ph idx="4294967295"/>
          </p:nvPr>
        </p:nvSpPr>
        <p:spPr>
          <a:xfrm>
            <a:off x="5943600" y="1600200"/>
            <a:ext cx="2819400" cy="3886200"/>
          </a:xfrm>
        </p:spPr>
        <p:txBody>
          <a:bodyPr/>
          <a:lstStyle/>
          <a:p>
            <a:r>
              <a:rPr lang="en-US" sz="2100"/>
              <a:t>$142 Million in FY10</a:t>
            </a:r>
          </a:p>
          <a:p>
            <a:r>
              <a:rPr lang="en-US" sz="2100"/>
              <a:t>Growing while other universities are declining</a:t>
            </a:r>
          </a:p>
          <a:p>
            <a:r>
              <a:rPr lang="en-US" sz="2100"/>
              <a:t>$72 Million in salary compensation in public sector in NM (non-state dollars)</a:t>
            </a:r>
          </a:p>
          <a:p>
            <a:r>
              <a:rPr lang="en-US" sz="2100"/>
              <a:t>816 sustained jobs in private industry in NM</a:t>
            </a:r>
          </a:p>
        </p:txBody>
      </p:sp>
      <p:graphicFrame>
        <p:nvGraphicFramePr>
          <p:cNvPr id="6" name="Chart 5"/>
          <p:cNvGraphicFramePr>
            <a:graphicFrameLocks/>
          </p:cNvGraphicFramePr>
          <p:nvPr/>
        </p:nvGraphicFramePr>
        <p:xfrm>
          <a:off x="252302" y="1304169"/>
          <a:ext cx="5209892" cy="4825151"/>
        </p:xfrm>
        <a:graphic>
          <a:graphicData uri="http://schemas.openxmlformats.org/drawingml/2006/chart">
            <c:chart xmlns:c="http://schemas.openxmlformats.org/drawingml/2006/chart" xmlns:r="http://schemas.openxmlformats.org/officeDocument/2006/relationships" r:id="rId3"/>
          </a:graphicData>
        </a:graphic>
      </p:graphicFrame>
      <p:sp>
        <p:nvSpPr>
          <p:cNvPr id="171013" name="TextBox 2"/>
          <p:cNvSpPr txBox="1">
            <a:spLocks noChangeArrowheads="1"/>
          </p:cNvSpPr>
          <p:nvPr/>
        </p:nvSpPr>
        <p:spPr bwMode="auto">
          <a:xfrm>
            <a:off x="3216275" y="1858963"/>
            <a:ext cx="1212850" cy="241300"/>
          </a:xfrm>
          <a:prstGeom prst="rect">
            <a:avLst/>
          </a:prstGeom>
          <a:noFill/>
          <a:ln w="9525">
            <a:noFill/>
            <a:miter lim="800000"/>
            <a:headEnd/>
            <a:tailEnd/>
          </a:ln>
        </p:spPr>
        <p:txBody>
          <a:bodyPr>
            <a:spAutoFit/>
          </a:bodyPr>
          <a:lstStyle/>
          <a:p>
            <a:pPr algn="r"/>
            <a:r>
              <a:rPr lang="en-US" sz="1100" b="1">
                <a:solidFill>
                  <a:srgbClr val="391628"/>
                </a:solidFill>
                <a:latin typeface="Calibri" pitchFamily="34" charset="0"/>
              </a:rPr>
              <a:t>FY10: $142 Million</a:t>
            </a:r>
          </a:p>
        </p:txBody>
      </p:sp>
      <p:sp>
        <p:nvSpPr>
          <p:cNvPr id="171014" name="TextBox 7"/>
          <p:cNvSpPr txBox="1">
            <a:spLocks noChangeArrowheads="1"/>
          </p:cNvSpPr>
          <p:nvPr/>
        </p:nvSpPr>
        <p:spPr bwMode="auto">
          <a:xfrm>
            <a:off x="3216275" y="2843213"/>
            <a:ext cx="1212850" cy="284162"/>
          </a:xfrm>
          <a:prstGeom prst="rect">
            <a:avLst/>
          </a:prstGeom>
          <a:noFill/>
          <a:ln w="9525">
            <a:noFill/>
            <a:miter lim="800000"/>
            <a:headEnd/>
            <a:tailEnd/>
          </a:ln>
        </p:spPr>
        <p:txBody>
          <a:bodyPr>
            <a:spAutoFit/>
          </a:bodyPr>
          <a:lstStyle/>
          <a:p>
            <a:r>
              <a:rPr lang="en-US" sz="1400" b="1">
                <a:solidFill>
                  <a:srgbClr val="391628"/>
                </a:solidFill>
                <a:latin typeface="Calibri" pitchFamily="34" charset="0"/>
              </a:rPr>
              <a:t>UNM</a:t>
            </a:r>
            <a:endParaRPr lang="en-US" sz="1100" b="1">
              <a:solidFill>
                <a:srgbClr val="391628"/>
              </a:solidFill>
              <a:latin typeface="Calibri"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
        <a:ea typeface=""/>
        <a:cs typeface=""/>
      </a:majorFont>
      <a:minorFont>
        <a:latin typefac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Concourse</Template>
  <TotalTime>1328</TotalTime>
  <Words>2147</Words>
  <Application>Microsoft Macintosh PowerPoint</Application>
  <PresentationFormat>On-screen Show (4:3)</PresentationFormat>
  <Paragraphs>182</Paragraphs>
  <Slides>17</Slides>
  <Notes>17</Notes>
  <HiddenSlides>0</HiddenSlides>
  <MMClips>0</MMClips>
  <ScaleCrop>false</ScaleCrop>
  <HeadingPairs>
    <vt:vector size="4" baseType="variant">
      <vt:variant>
        <vt:lpstr>Design Template</vt:lpstr>
      </vt:variant>
      <vt:variant>
        <vt:i4>2</vt:i4>
      </vt:variant>
      <vt:variant>
        <vt:lpstr>Slide Titles</vt:lpstr>
      </vt:variant>
      <vt:variant>
        <vt:i4>17</vt:i4>
      </vt:variant>
    </vt:vector>
  </HeadingPairs>
  <TitlesOfParts>
    <vt:vector size="19" baseType="lpstr">
      <vt:lpstr>Concourse</vt:lpstr>
      <vt:lpstr>Default Design</vt:lpstr>
      <vt:lpstr>Eliminating Health Disparities:  The Promise of Health Naming &amp;  Moving Research &amp; Action </vt:lpstr>
      <vt:lpstr>Slide 2</vt:lpstr>
      <vt:lpstr>“A Pair of Shoes” for the Journey</vt:lpstr>
      <vt:lpstr> Health Disparity  </vt:lpstr>
      <vt:lpstr>Health Equity</vt:lpstr>
      <vt:lpstr>How Communities Name “it”?</vt:lpstr>
      <vt:lpstr>The Promise of Research to Eliminate Health Disparities </vt:lpstr>
      <vt:lpstr>Research to Action</vt:lpstr>
      <vt:lpstr>UNM Health Science Center’s Growing Research Funding</vt:lpstr>
      <vt:lpstr>Community-Based Research</vt:lpstr>
      <vt:lpstr>Vision &amp; Goal: A center to research causes of and solutions to health disparities in NM.  Funded by NIH, Center for Minority Health &amp; Health Disparities, 2010-2015. </vt:lpstr>
      <vt:lpstr>Aims/Goals</vt:lpstr>
      <vt:lpstr>Opportunity: NM CARES HD</vt:lpstr>
      <vt:lpstr>Community Engagement Core </vt:lpstr>
      <vt:lpstr>Community Engagement Core </vt:lpstr>
      <vt:lpstr>Community Scientific Advisory Council </vt:lpstr>
      <vt:lpstr>Community Scientific Advisory Council </vt:lpstr>
    </vt:vector>
  </TitlesOfParts>
  <Company>University of New Mexico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the NM CARES HD  CEC?</dc:title>
  <dc:creator>ASolares</dc:creator>
  <cp:lastModifiedBy>Student</cp:lastModifiedBy>
  <cp:revision>54</cp:revision>
  <dcterms:created xsi:type="dcterms:W3CDTF">2015-04-09T00:12:46Z</dcterms:created>
  <dcterms:modified xsi:type="dcterms:W3CDTF">2015-04-09T00:13:14Z</dcterms:modified>
</cp:coreProperties>
</file>