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9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92" r:id="rId21"/>
    <p:sldId id="276" r:id="rId22"/>
    <p:sldId id="277" r:id="rId23"/>
    <p:sldId id="278" r:id="rId24"/>
    <p:sldId id="279" r:id="rId25"/>
    <p:sldId id="280" r:id="rId26"/>
    <p:sldId id="293" r:id="rId27"/>
    <p:sldId id="296" r:id="rId28"/>
    <p:sldId id="281" r:id="rId29"/>
    <p:sldId id="282" r:id="rId30"/>
    <p:sldId id="294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3675"/>
  </p:normalViewPr>
  <p:slideViewPr>
    <p:cSldViewPr snapToGrid="0" snapToObjects="1">
      <p:cViewPr varScale="1">
        <p:scale>
          <a:sx n="64" d="100"/>
          <a:sy n="64" d="100"/>
        </p:scale>
        <p:origin x="12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4F21E-1CE3-42D8-9E76-C5F3F0925C27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8A7D1-4ACA-4BB1-A312-299C5881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60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8A7D1-4ACA-4BB1-A312-299C58814B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44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C5D15-EAFA-4217-A219-7C304139C645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9400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C5D15-EAFA-4217-A219-7C304139C645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658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C5D15-EAFA-4217-A219-7C304139C645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5629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8A7D1-4ACA-4BB1-A312-299C58814B5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67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32EBF-13BB-4F0D-97FD-254606E89D0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85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8A7D1-4ACA-4BB1-A312-299C58814B5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92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B5FE4C7-72BD-4A69-9944-8788E8437476}" type="slidenum">
              <a:rPr lang="en-US" altLang="en-US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642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r>
              <a:rPr lang="en-US" baseline="0" dirty="0" smtClean="0"/>
              <a:t> to ask audience for goodie bag</a:t>
            </a:r>
          </a:p>
          <a:p>
            <a:endParaRPr lang="en-US" baseline="0" dirty="0" smtClean="0"/>
          </a:p>
          <a:p>
            <a:r>
              <a:rPr lang="en-US" baseline="0" dirty="0" smtClean="0"/>
              <a:t>Name all the modalities under Radiology? Slide 6 </a:t>
            </a:r>
          </a:p>
          <a:p>
            <a:r>
              <a:rPr lang="en-US" sz="1200" dirty="0" smtClean="0"/>
              <a:t>X-ray </a:t>
            </a:r>
          </a:p>
          <a:p>
            <a:r>
              <a:rPr lang="en-US" sz="1200" dirty="0" smtClean="0"/>
              <a:t>CT</a:t>
            </a:r>
          </a:p>
          <a:p>
            <a:r>
              <a:rPr lang="en-US" sz="1200" dirty="0" smtClean="0"/>
              <a:t>MRI </a:t>
            </a:r>
          </a:p>
          <a:p>
            <a:r>
              <a:rPr lang="en-US" sz="1200" dirty="0" smtClean="0"/>
              <a:t>Nuclear Medicine</a:t>
            </a:r>
          </a:p>
          <a:p>
            <a:r>
              <a:rPr lang="en-US" sz="1200" dirty="0" smtClean="0"/>
              <a:t>Ultrasound</a:t>
            </a:r>
          </a:p>
          <a:p>
            <a:r>
              <a:rPr lang="en-US" sz="1200" dirty="0" smtClean="0"/>
              <a:t>Radiation Therapy</a:t>
            </a:r>
          </a:p>
          <a:p>
            <a:endParaRPr lang="en-US" baseline="0" dirty="0" smtClean="0"/>
          </a:p>
          <a:p>
            <a:r>
              <a:rPr lang="en-US" baseline="0" dirty="0" smtClean="0"/>
              <a:t>Name the modalities that offer primary programs in New Mexico? Slide 7</a:t>
            </a:r>
          </a:p>
          <a:p>
            <a:pPr lvl="2">
              <a:lnSpc>
                <a:spcPct val="80000"/>
              </a:lnSpc>
            </a:pPr>
            <a:r>
              <a:rPr lang="en-US" altLang="en-US" sz="2000" dirty="0" smtClean="0">
                <a:solidFill>
                  <a:schemeClr val="bg2">
                    <a:lumMod val="50000"/>
                  </a:schemeClr>
                </a:solidFill>
              </a:rPr>
              <a:t>Radiography (</a:t>
            </a:r>
            <a:r>
              <a:rPr lang="en-US" altLang="en-US" sz="2000" dirty="0" smtClean="0">
                <a:solidFill>
                  <a:srgbClr val="FF0000"/>
                </a:solidFill>
              </a:rPr>
              <a:t>Primary</a:t>
            </a:r>
            <a:r>
              <a:rPr lang="en-US" altLang="en-US" sz="2000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lvl="3">
              <a:lnSpc>
                <a:spcPct val="80000"/>
              </a:lnSpc>
            </a:pPr>
            <a:r>
              <a:rPr lang="en-US" altLang="en-US" dirty="0" smtClean="0">
                <a:solidFill>
                  <a:schemeClr val="bg2">
                    <a:lumMod val="50000"/>
                  </a:schemeClr>
                </a:solidFill>
              </a:rPr>
              <a:t>CNM, PIMA, DACC, Clovis CC, ENMU-Roswell</a:t>
            </a:r>
          </a:p>
          <a:p>
            <a:pPr lvl="2">
              <a:lnSpc>
                <a:spcPct val="80000"/>
              </a:lnSpc>
            </a:pPr>
            <a:r>
              <a:rPr lang="en-US" altLang="en-US" sz="2000" dirty="0" smtClean="0">
                <a:solidFill>
                  <a:schemeClr val="bg2">
                    <a:lumMod val="50000"/>
                  </a:schemeClr>
                </a:solidFill>
              </a:rPr>
              <a:t>Sonography/Ultrasound	(</a:t>
            </a:r>
            <a:r>
              <a:rPr lang="en-US" altLang="en-US" sz="2000" dirty="0" smtClean="0">
                <a:solidFill>
                  <a:srgbClr val="FF0000"/>
                </a:solidFill>
              </a:rPr>
              <a:t>Primary</a:t>
            </a:r>
            <a:r>
              <a:rPr lang="en-US" altLang="en-US" sz="2000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lvl="3">
              <a:lnSpc>
                <a:spcPct val="80000"/>
              </a:lnSpc>
            </a:pPr>
            <a:r>
              <a:rPr lang="en-US" altLang="en-US" dirty="0" smtClean="0">
                <a:solidFill>
                  <a:schemeClr val="bg2">
                    <a:lumMod val="50000"/>
                  </a:schemeClr>
                </a:solidFill>
              </a:rPr>
              <a:t>CNM, DACC</a:t>
            </a:r>
          </a:p>
          <a:p>
            <a:pPr lvl="2">
              <a:lnSpc>
                <a:spcPct val="80000"/>
              </a:lnSpc>
            </a:pPr>
            <a:r>
              <a:rPr lang="en-US" altLang="en-US" sz="2000" dirty="0" smtClean="0">
                <a:solidFill>
                  <a:schemeClr val="bg2">
                    <a:lumMod val="50000"/>
                  </a:schemeClr>
                </a:solidFill>
              </a:rPr>
              <a:t>Radiation Therapy (</a:t>
            </a:r>
            <a:r>
              <a:rPr lang="en-US" altLang="en-US" sz="2000" dirty="0" smtClean="0">
                <a:solidFill>
                  <a:srgbClr val="FF0000"/>
                </a:solidFill>
              </a:rPr>
              <a:t>Primary</a:t>
            </a:r>
            <a:r>
              <a:rPr lang="en-US" altLang="en-US" sz="2000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lvl="3">
              <a:lnSpc>
                <a:spcPct val="80000"/>
              </a:lnSpc>
            </a:pPr>
            <a:r>
              <a:rPr lang="en-US" altLang="en-US" dirty="0" smtClean="0">
                <a:solidFill>
                  <a:schemeClr val="bg2">
                    <a:lumMod val="50000"/>
                  </a:schemeClr>
                </a:solidFill>
              </a:rPr>
              <a:t>Out of State</a:t>
            </a:r>
            <a:endParaRPr lang="en-US" altLang="en-US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2">
              <a:lnSpc>
                <a:spcPct val="80000"/>
              </a:lnSpc>
            </a:pPr>
            <a:r>
              <a:rPr lang="en-US" altLang="en-US" sz="2000" dirty="0" smtClean="0">
                <a:solidFill>
                  <a:schemeClr val="bg2">
                    <a:lumMod val="50000"/>
                  </a:schemeClr>
                </a:solidFill>
              </a:rPr>
              <a:t>Nuclear Medicine (</a:t>
            </a:r>
            <a:r>
              <a:rPr lang="en-US" altLang="en-US" sz="2000" dirty="0" smtClean="0">
                <a:solidFill>
                  <a:srgbClr val="FF0000"/>
                </a:solidFill>
              </a:rPr>
              <a:t>Primary</a:t>
            </a:r>
            <a:r>
              <a:rPr lang="en-US" altLang="en-US" sz="2000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C5D15-EAFA-4217-A219-7C304139C645}" type="slidenum">
              <a:rPr lang="en-US" altLang="en-US" smtClean="0"/>
              <a:pPr/>
              <a:t>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5442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NM-HSC2-knockout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  <p:pic>
        <p:nvPicPr>
          <p:cNvPr id="12" name="Picture 11" descr="UNM HS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0" y="6397063"/>
            <a:ext cx="7239907" cy="463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0" name="Picture 9" descr="UNM-HSC2-knockout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  <p:pic>
        <p:nvPicPr>
          <p:cNvPr id="11" name="Picture 10" descr="UNM HS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0" y="6397063"/>
            <a:ext cx="7239907" cy="463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NM-HSC2-knockout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  <p:pic>
        <p:nvPicPr>
          <p:cNvPr id="12" name="Picture 11" descr="UNM HS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0" y="6397063"/>
            <a:ext cx="7239907" cy="463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Picture 9" descr="UNM-HSC2-knockout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  <p:pic>
        <p:nvPicPr>
          <p:cNvPr id="11" name="Picture 10" descr="UNM HS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0" y="6397063"/>
            <a:ext cx="7239907" cy="463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Picture 9" descr="UNM-HSC2-knockout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2" name="Picture 11" descr="UNM-HSC2-knockout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  <p:pic>
        <p:nvPicPr>
          <p:cNvPr id="11" name="Picture 10" descr="UNM HS2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0" y="6397063"/>
            <a:ext cx="7239907" cy="46335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M-HSC2-knockoutwhite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6461517"/>
            <a:ext cx="923925" cy="327845"/>
          </a:xfrm>
          <a:prstGeom prst="rect">
            <a:avLst/>
          </a:prstGeom>
        </p:spPr>
      </p:pic>
      <p:pic>
        <p:nvPicPr>
          <p:cNvPr id="11" name="Picture 10" descr="UNM HS2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0" y="6397063"/>
            <a:ext cx="7239907" cy="4633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shburn.edu/academics/college-schools/applied-studies/departments/allied-health/xt/index.html" TargetMode="External"/><Relationship Id="rId2" Type="http://schemas.openxmlformats.org/officeDocument/2006/relationships/hyperlink" Target="https://www.weber.edu/RadSci/radiationtherapy.html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qSTt-Ccx1ak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MNDvihVwv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caChXkQmbM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bing.com/videos/search?q=YouTube+CT+Scan&amp;&amp;view=detail&amp;mid=B9257483315DADE32854B9257483315DADE32854&amp;rvsmid=AE88A8539B01F6E7C05FAE88A8539B01F6E7C05F&amp;FORM=VDQVAP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reports.com/post/107344100845/new-ct-scan-can-see-bones-and-organs-in-stunnin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reports.com/post/107344100845/new-ct-scan-can-see-bones-and-organs-in-stunn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bing.com/videos/search?q=Different+Radiology+Careers&amp;&amp;view=detail&amp;mid=51B8ACC72566B83F626151B8ACC72566B83F6261&amp;&amp;FORM=VDRVRV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lvIEf7JsKo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Evwgu369J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cDDWvj_q-o8&amp;feature=youtu.be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ng.com/videos/search?q=aidet&amp;&amp;view=detail&amp;mid=32BA5627E89919D08FEC32BA5627E89919D08FEC&amp;&amp;FORM=VDRVRV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8543" y="4633354"/>
            <a:ext cx="10058400" cy="709714"/>
          </a:xfrm>
        </p:spPr>
        <p:txBody>
          <a:bodyPr>
            <a:normAutofit/>
          </a:bodyPr>
          <a:lstStyle/>
          <a:p>
            <a:pPr algn="ctr"/>
            <a:r>
              <a:rPr lang="en-US" sz="1800" dirty="0" smtClean="0"/>
              <a:t>UNM Radiologic sciences/ program overview</a:t>
            </a:r>
            <a:endParaRPr lang="en-US" sz="1800" dirty="0"/>
          </a:p>
        </p:txBody>
      </p:sp>
      <p:pic>
        <p:nvPicPr>
          <p:cNvPr id="2" name="Picture 1" descr="UNM-HSC2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29" y="1740312"/>
            <a:ext cx="5054165" cy="179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61B2E7-298C-4E4B-8E99-6E880D25B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090" y="292295"/>
            <a:ext cx="7237535" cy="56382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CD41A7-D664-441A-B5A5-C71D9CBFA68E}"/>
              </a:ext>
            </a:extLst>
          </p:cNvPr>
          <p:cNvSpPr txBox="1"/>
          <p:nvPr/>
        </p:nvSpPr>
        <p:spPr>
          <a:xfrm>
            <a:off x="107576" y="971150"/>
            <a:ext cx="38289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X-Ray of </a:t>
            </a:r>
            <a:endParaRPr lang="en-US" sz="3600" dirty="0" smtClean="0"/>
          </a:p>
          <a:p>
            <a:pPr algn="ctr"/>
            <a:r>
              <a:rPr lang="en-US" sz="3600" dirty="0" smtClean="0"/>
              <a:t>front-end </a:t>
            </a:r>
            <a:endParaRPr lang="en-US" sz="3600" dirty="0"/>
          </a:p>
          <a:p>
            <a:pPr algn="ctr"/>
            <a:r>
              <a:rPr lang="en-US" sz="3600" dirty="0"/>
              <a:t>loader with Skeleton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12FC99-0701-4619-BFCD-F3BDA80E842F}"/>
              </a:ext>
            </a:extLst>
          </p:cNvPr>
          <p:cNvSpPr txBox="1"/>
          <p:nvPr/>
        </p:nvSpPr>
        <p:spPr>
          <a:xfrm>
            <a:off x="230481" y="5607402"/>
            <a:ext cx="3980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London Artist Nick Veasey- Using an </a:t>
            </a:r>
          </a:p>
          <a:p>
            <a:r>
              <a:rPr lang="en-US" dirty="0"/>
              <a:t>industrial X-Ray machine </a:t>
            </a:r>
          </a:p>
        </p:txBody>
      </p:sp>
    </p:spTree>
    <p:extLst>
      <p:ext uri="{BB962C8B-B14F-4D97-AF65-F5344CB8AC3E}">
        <p14:creationId xmlns:p14="http://schemas.microsoft.com/office/powerpoint/2010/main" val="562862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85665"/>
            <a:ext cx="7772400" cy="965200"/>
          </a:xfrm>
        </p:spPr>
        <p:txBody>
          <a:bodyPr/>
          <a:lstStyle/>
          <a:p>
            <a:pPr algn="ctr"/>
            <a:r>
              <a:rPr lang="en-US" sz="2800" dirty="0"/>
              <a:t>X-Ray/Radiography in New Mexico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3535" y="2098676"/>
            <a:ext cx="4603865" cy="3692525"/>
          </a:xfrm>
        </p:spPr>
        <p:txBody>
          <a:bodyPr/>
          <a:lstStyle/>
          <a:p>
            <a:r>
              <a:rPr lang="en-US" altLang="en-US" sz="2400" dirty="0"/>
              <a:t>Primary Program</a:t>
            </a:r>
          </a:p>
          <a:p>
            <a:pPr lvl="1"/>
            <a:r>
              <a:rPr lang="en-US" altLang="en-US" sz="2400" dirty="0" smtClean="0"/>
              <a:t>Locations</a:t>
            </a:r>
          </a:p>
          <a:p>
            <a:pPr lvl="2"/>
            <a:r>
              <a:rPr lang="en-US" altLang="en-US" sz="2400" dirty="0"/>
              <a:t>CNM, PIMA, DACC, Clovis CC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7400" y="2098676"/>
            <a:ext cx="4800600" cy="3692525"/>
          </a:xfrm>
        </p:spPr>
        <p:txBody>
          <a:bodyPr/>
          <a:lstStyle/>
          <a:p>
            <a:r>
              <a:rPr lang="en-US" sz="2400" dirty="0"/>
              <a:t>Salary</a:t>
            </a:r>
          </a:p>
          <a:p>
            <a:pPr lvl="1"/>
            <a:r>
              <a:rPr lang="en-US" altLang="en-US" sz="2400" dirty="0" smtClean="0"/>
              <a:t>Radiologic Technologists</a:t>
            </a:r>
            <a:r>
              <a:rPr lang="en-US" altLang="en-US" sz="2400" dirty="0"/>
              <a:t>:</a:t>
            </a:r>
          </a:p>
          <a:p>
            <a:pPr lvl="2">
              <a:lnSpc>
                <a:spcPct val="90000"/>
              </a:lnSpc>
            </a:pPr>
            <a:r>
              <a:rPr lang="en-US" altLang="en-US" sz="2400" dirty="0"/>
              <a:t> $</a:t>
            </a:r>
            <a:r>
              <a:rPr lang="en-US" altLang="en-US" sz="2400" dirty="0" smtClean="0"/>
              <a:t>58,440 (CNBC Report 2019)</a:t>
            </a:r>
            <a:endParaRPr lang="en-US" altLang="en-US" sz="2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46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70393"/>
          </a:xfrm>
        </p:spPr>
        <p:txBody>
          <a:bodyPr/>
          <a:lstStyle/>
          <a:p>
            <a:pPr algn="ctr"/>
            <a:r>
              <a:rPr lang="en-US" sz="2800" dirty="0"/>
              <a:t>What is an Ultrasound (Sonography)?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/>
            <a:endParaRPr lang="en-US" sz="1400" dirty="0"/>
          </a:p>
          <a:p>
            <a:r>
              <a:rPr lang="en-US" sz="2400" dirty="0"/>
              <a:t>Ultrasound imaging (sonography) uses high-frequency sound waves to view inside the body.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2438401"/>
            <a:ext cx="4983479" cy="3752040"/>
          </a:xfrm>
        </p:spPr>
      </p:pic>
    </p:spTree>
    <p:extLst>
      <p:ext uri="{BB962C8B-B14F-4D97-AF65-F5344CB8AC3E}">
        <p14:creationId xmlns:p14="http://schemas.microsoft.com/office/powerpoint/2010/main" val="140992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23740"/>
          </a:xfrm>
        </p:spPr>
        <p:txBody>
          <a:bodyPr/>
          <a:lstStyle/>
          <a:p>
            <a:pPr algn="ctr"/>
            <a:r>
              <a:rPr lang="en-US" sz="2800" dirty="0"/>
              <a:t>Ultrasound Then and Now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228461"/>
            <a:ext cx="10151999" cy="3614400"/>
          </a:xfrm>
        </p:spPr>
      </p:pic>
    </p:spTree>
    <p:extLst>
      <p:ext uri="{BB962C8B-B14F-4D97-AF65-F5344CB8AC3E}">
        <p14:creationId xmlns:p14="http://schemas.microsoft.com/office/powerpoint/2010/main" val="46912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457200"/>
            <a:ext cx="7772400" cy="1201576"/>
          </a:xfrm>
        </p:spPr>
        <p:txBody>
          <a:bodyPr/>
          <a:lstStyle/>
          <a:p>
            <a:pPr algn="ctr"/>
            <a:r>
              <a:rPr lang="en-US" sz="2800" dirty="0"/>
              <a:t>Sonography/Ultrasound in New Mexico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0" y="2098676"/>
            <a:ext cx="4587240" cy="3692525"/>
          </a:xfrm>
        </p:spPr>
        <p:txBody>
          <a:bodyPr/>
          <a:lstStyle/>
          <a:p>
            <a:r>
              <a:rPr lang="en-US" altLang="en-US" sz="2400" dirty="0"/>
              <a:t>Primary Program</a:t>
            </a:r>
          </a:p>
          <a:p>
            <a:pPr lvl="1"/>
            <a:r>
              <a:rPr lang="en-US" altLang="en-US" sz="2400" dirty="0" smtClean="0"/>
              <a:t>Locations</a:t>
            </a:r>
          </a:p>
          <a:p>
            <a:pPr lvl="2"/>
            <a:r>
              <a:rPr lang="en-US" altLang="en-US" sz="2400" dirty="0"/>
              <a:t>CNM, DACC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7400" y="2098676"/>
            <a:ext cx="4724400" cy="3692525"/>
          </a:xfrm>
        </p:spPr>
        <p:txBody>
          <a:bodyPr/>
          <a:lstStyle/>
          <a:p>
            <a:r>
              <a:rPr lang="en-US" sz="2400" dirty="0"/>
              <a:t>Salary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 smtClean="0"/>
              <a:t>Sonographers</a:t>
            </a:r>
          </a:p>
          <a:p>
            <a:pPr lvl="2"/>
            <a:r>
              <a:rPr lang="en-US" altLang="en-US" sz="2400" dirty="0" smtClean="0"/>
              <a:t>$71, 410 </a:t>
            </a:r>
            <a:r>
              <a:rPr lang="en-US" altLang="en-US" sz="2400" dirty="0"/>
              <a:t>(CNBC Report 2019)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45038"/>
          </a:xfrm>
        </p:spPr>
        <p:txBody>
          <a:bodyPr/>
          <a:lstStyle/>
          <a:p>
            <a:pPr algn="ctr"/>
            <a:r>
              <a:rPr lang="en-US" sz="2800" dirty="0"/>
              <a:t>What is an Radiation Therapy?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34278" y="1828800"/>
            <a:ext cx="4685522" cy="3962401"/>
          </a:xfrm>
        </p:spPr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/>
              <a:t>treatment of disease, especially cancer, using X-rays or similar forms of radiation.</a:t>
            </a:r>
          </a:p>
          <a:p>
            <a:pPr lvl="1"/>
            <a:r>
              <a:rPr lang="en-US" dirty="0" smtClean="0"/>
              <a:t>The use of radiation beams to kill cancer cells</a:t>
            </a:r>
            <a:endParaRPr lang="en-US" dirty="0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28800"/>
            <a:ext cx="3886200" cy="22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91" y="4114800"/>
            <a:ext cx="300181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wn Arrow 4"/>
          <p:cNvSpPr/>
          <p:nvPr/>
        </p:nvSpPr>
        <p:spPr>
          <a:xfrm rot="16665717">
            <a:off x="6816395" y="3743444"/>
            <a:ext cx="609600" cy="20690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12479" y="4414381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Cast/Mold done to target area of interest</a:t>
            </a:r>
          </a:p>
        </p:txBody>
      </p:sp>
    </p:spTree>
    <p:extLst>
      <p:ext uri="{BB962C8B-B14F-4D97-AF65-F5344CB8AC3E}">
        <p14:creationId xmlns:p14="http://schemas.microsoft.com/office/powerpoint/2010/main" val="293837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88672"/>
            <a:ext cx="7772400" cy="965200"/>
          </a:xfrm>
        </p:spPr>
        <p:txBody>
          <a:bodyPr/>
          <a:lstStyle/>
          <a:p>
            <a:pPr algn="ctr"/>
            <a:r>
              <a:rPr lang="en-US" sz="2800" dirty="0"/>
              <a:t>Radiation Therapy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651" y="1818861"/>
            <a:ext cx="5234488" cy="4482548"/>
          </a:xfrm>
        </p:spPr>
        <p:txBody>
          <a:bodyPr>
            <a:normAutofit fontScale="92500"/>
          </a:bodyPr>
          <a:lstStyle/>
          <a:p>
            <a:r>
              <a:rPr lang="en-US" altLang="en-US" sz="2400" dirty="0">
                <a:latin typeface="+mj-lt"/>
              </a:rPr>
              <a:t>Primary Program</a:t>
            </a:r>
          </a:p>
          <a:p>
            <a:pPr lvl="1"/>
            <a:r>
              <a:rPr lang="en-US" altLang="en-US" sz="2200" dirty="0">
                <a:latin typeface="+mj-lt"/>
              </a:rPr>
              <a:t>Locations</a:t>
            </a:r>
          </a:p>
          <a:p>
            <a:pPr lvl="2"/>
            <a:r>
              <a:rPr lang="en-US" altLang="en-US" sz="2200" dirty="0">
                <a:latin typeface="+mj-lt"/>
              </a:rPr>
              <a:t>Out of State</a:t>
            </a:r>
          </a:p>
          <a:p>
            <a:r>
              <a:rPr lang="en-US" altLang="en-US" sz="2400" dirty="0">
                <a:latin typeface="+mj-lt"/>
              </a:rPr>
              <a:t>Post Primary Program</a:t>
            </a:r>
          </a:p>
          <a:p>
            <a:pPr lvl="1"/>
            <a:r>
              <a:rPr lang="en-US" altLang="en-US" sz="2200" dirty="0">
                <a:latin typeface="+mj-lt"/>
              </a:rPr>
              <a:t>Locations</a:t>
            </a:r>
          </a:p>
          <a:p>
            <a:pPr lvl="2">
              <a:lnSpc>
                <a:spcPct val="80000"/>
              </a:lnSpc>
            </a:pPr>
            <a:r>
              <a:rPr lang="en-US" altLang="en-US" sz="2200" dirty="0" smtClean="0">
                <a:latin typeface="+mj-lt"/>
              </a:rPr>
              <a:t>Weber </a:t>
            </a:r>
            <a:r>
              <a:rPr lang="en-US" altLang="en-US" sz="2200" dirty="0">
                <a:latin typeface="+mj-lt"/>
              </a:rPr>
              <a:t>State University online (Ogden, UT</a:t>
            </a:r>
            <a:r>
              <a:rPr lang="en-US" altLang="en-US" sz="2200" dirty="0" smtClean="0">
                <a:latin typeface="+mj-lt"/>
              </a:rPr>
              <a:t>)</a:t>
            </a:r>
          </a:p>
          <a:p>
            <a:pPr lvl="3">
              <a:lnSpc>
                <a:spcPct val="80000"/>
              </a:lnSpc>
            </a:pPr>
            <a:r>
              <a:rPr lang="en-US" altLang="en-US" sz="2200" dirty="0">
                <a:latin typeface="+mj-lt"/>
                <a:hlinkClick r:id="rId2"/>
              </a:rPr>
              <a:t>https://</a:t>
            </a:r>
            <a:r>
              <a:rPr lang="en-US" altLang="en-US" sz="2200" dirty="0" smtClean="0">
                <a:latin typeface="+mj-lt"/>
                <a:hlinkClick r:id="rId2"/>
              </a:rPr>
              <a:t>www.weber.edu/RadSci/radiationtherapy.html</a:t>
            </a:r>
            <a:endParaRPr lang="en-US" altLang="en-US" sz="2200" dirty="0" smtClean="0">
              <a:latin typeface="+mj-lt"/>
            </a:endParaRPr>
          </a:p>
          <a:p>
            <a:pPr lvl="2">
              <a:lnSpc>
                <a:spcPct val="80000"/>
              </a:lnSpc>
            </a:pPr>
            <a:r>
              <a:rPr lang="en-US" sz="2200" dirty="0" smtClean="0">
                <a:latin typeface="+mj-lt"/>
              </a:rPr>
              <a:t>Washburn University online (Topeka, KS)</a:t>
            </a:r>
          </a:p>
          <a:p>
            <a:pPr lvl="3">
              <a:lnSpc>
                <a:spcPct val="80000"/>
              </a:lnSpc>
            </a:pPr>
            <a:r>
              <a:rPr lang="en-US" sz="2200" dirty="0">
                <a:latin typeface="+mj-lt"/>
                <a:hlinkClick r:id="rId3"/>
              </a:rPr>
              <a:t>http://</a:t>
            </a:r>
            <a:r>
              <a:rPr lang="en-US" sz="2200" dirty="0" smtClean="0">
                <a:latin typeface="+mj-lt"/>
                <a:hlinkClick r:id="rId3"/>
              </a:rPr>
              <a:t>www.washburn.edu/academics/college-schools/applied-studies/departments/allied-health/xt/index.html</a:t>
            </a:r>
            <a:endParaRPr lang="en-US" sz="2200" dirty="0" smtClean="0">
              <a:latin typeface="+mj-lt"/>
            </a:endParaRPr>
          </a:p>
          <a:p>
            <a:pPr marL="566928" lvl="3" indent="0">
              <a:lnSpc>
                <a:spcPct val="80000"/>
              </a:lnSpc>
              <a:buNone/>
            </a:pP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1286" y="2073966"/>
            <a:ext cx="4631636" cy="3972339"/>
          </a:xfrm>
        </p:spPr>
        <p:txBody>
          <a:bodyPr>
            <a:normAutofit fontScale="92500"/>
          </a:bodyPr>
          <a:lstStyle/>
          <a:p>
            <a:r>
              <a:rPr lang="en-US" sz="2600" dirty="0"/>
              <a:t>Salary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/>
              <a:t>Radiation </a:t>
            </a:r>
            <a:r>
              <a:rPr lang="en-US" altLang="en-US" sz="2600" dirty="0" smtClean="0"/>
              <a:t>Therapist</a:t>
            </a:r>
          </a:p>
          <a:p>
            <a:pPr lvl="2"/>
            <a:r>
              <a:rPr lang="en-US" altLang="en-US" sz="2600" dirty="0"/>
              <a:t>$</a:t>
            </a:r>
            <a:r>
              <a:rPr lang="en-US" altLang="en-US" sz="2600" dirty="0" smtClean="0"/>
              <a:t>80,570 </a:t>
            </a:r>
            <a:r>
              <a:rPr lang="en-US" altLang="en-US" sz="2600" dirty="0"/>
              <a:t>(CNBC Report 2019)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4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22319"/>
          </a:xfrm>
        </p:spPr>
        <p:txBody>
          <a:bodyPr/>
          <a:lstStyle/>
          <a:p>
            <a:pPr algn="ctr"/>
            <a:r>
              <a:rPr lang="en-US" sz="2800" dirty="0"/>
              <a:t>Radiation Therapy vs. Chemotherapy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75454"/>
            <a:ext cx="4922520" cy="437294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Radiation therapy uses highly advanced technology to deliver </a:t>
            </a:r>
            <a:r>
              <a:rPr lang="en-US" sz="2400" b="1" dirty="0">
                <a:solidFill>
                  <a:srgbClr val="FF0000"/>
                </a:solidFill>
              </a:rPr>
              <a:t>targeted beams of radiation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to kill cancer cells.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Targets only the areas of the body affected by the cancer leaving the healthy cells alone or able to repair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75454"/>
            <a:ext cx="4983481" cy="452534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Chemotherapy utilizes special drugs that are designed to target and kills cells that divide rapidly throughout the </a:t>
            </a:r>
            <a:r>
              <a:rPr lang="en-US" sz="2400" b="1" dirty="0">
                <a:solidFill>
                  <a:srgbClr val="FF0000"/>
                </a:solidFill>
              </a:rPr>
              <a:t>entire body</a:t>
            </a:r>
            <a:r>
              <a:rPr lang="en-US" sz="2400" dirty="0">
                <a:solidFill>
                  <a:srgbClr val="FF0000"/>
                </a:solidFill>
              </a:rPr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Chemotherapy drugs work through your whole body, not just a specific part, so they can more effectively prevent the cancer cells from spreading to other parts of the body.</a:t>
            </a:r>
          </a:p>
        </p:txBody>
      </p:sp>
    </p:spTree>
    <p:extLst>
      <p:ext uri="{BB962C8B-B14F-4D97-AF65-F5344CB8AC3E}">
        <p14:creationId xmlns:p14="http://schemas.microsoft.com/office/powerpoint/2010/main" val="294428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What is Nuclear Medicine?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82713" y="1885469"/>
            <a:ext cx="4572000" cy="3159125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The branch of medicine that deals with the use of radioactive substances in research, diagnosis, and treatment</a:t>
            </a:r>
          </a:p>
          <a:p>
            <a:pPr lvl="1"/>
            <a:r>
              <a:rPr lang="en-US" sz="2400" dirty="0"/>
              <a:t>Function studies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85468"/>
            <a:ext cx="5199890" cy="3981505"/>
          </a:xfrm>
        </p:spPr>
      </p:pic>
      <p:sp>
        <p:nvSpPr>
          <p:cNvPr id="3" name="Rectangle 2"/>
          <p:cNvSpPr/>
          <p:nvPr/>
        </p:nvSpPr>
        <p:spPr>
          <a:xfrm>
            <a:off x="0" y="5035976"/>
            <a:ext cx="731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/>
              <a:t>Nuclear Medicine (SPECT/CT) - </a:t>
            </a:r>
            <a:r>
              <a:rPr lang="en-US" sz="2000" dirty="0">
                <a:hlinkClick r:id="rId4"/>
              </a:rPr>
              <a:t>https://www.youtube.com/watch?v=qSTt-Ccx1ak</a:t>
            </a:r>
            <a:endParaRPr lang="en-US" sz="2000" dirty="0"/>
          </a:p>
          <a:p>
            <a:pPr lvl="1"/>
            <a:r>
              <a:rPr lang="en-US" sz="2000" dirty="0"/>
              <a:t>(2 minute video)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74713" y="5866973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Whole Body Bone Scan</a:t>
            </a:r>
          </a:p>
        </p:txBody>
      </p:sp>
    </p:spTree>
    <p:extLst>
      <p:ext uri="{BB962C8B-B14F-4D97-AF65-F5344CB8AC3E}">
        <p14:creationId xmlns:p14="http://schemas.microsoft.com/office/powerpoint/2010/main" val="17229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752600" y="143588"/>
            <a:ext cx="8610600" cy="1143000"/>
          </a:xfrm>
        </p:spPr>
        <p:txBody>
          <a:bodyPr/>
          <a:lstStyle/>
          <a:p>
            <a:pPr algn="ctr"/>
            <a:r>
              <a:rPr lang="en-US" altLang="en-US" sz="2800" dirty="0"/>
              <a:t>Nuclear Medicine Bone Scan vs. PET Scan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7" t="2041" b="18367"/>
          <a:stretch/>
        </p:blipFill>
        <p:spPr bwMode="auto">
          <a:xfrm>
            <a:off x="2234353" y="1838183"/>
            <a:ext cx="6998034" cy="392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9852" y="6015842"/>
            <a:ext cx="5951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 imaging more sensitive to finding metastatic lesions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57716" y="5719655"/>
            <a:ext cx="2629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Tc99m MDP Bone Scan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00341" y="5740045"/>
            <a:ext cx="224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F18-FDG PET Scan</a:t>
            </a:r>
          </a:p>
        </p:txBody>
      </p:sp>
    </p:spTree>
    <p:extLst>
      <p:ext uri="{BB962C8B-B14F-4D97-AF65-F5344CB8AC3E}">
        <p14:creationId xmlns:p14="http://schemas.microsoft.com/office/powerpoint/2010/main" val="183441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95837"/>
            <a:ext cx="10058400" cy="618466"/>
          </a:xfrm>
        </p:spPr>
        <p:txBody>
          <a:bodyPr/>
          <a:lstStyle/>
          <a:p>
            <a:pPr algn="ctr"/>
            <a:r>
              <a:rPr lang="en-US" sz="2800" dirty="0">
                <a:latin typeface="+mn-lt"/>
              </a:rPr>
              <a:t>UNM Radiologic Sciences Program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1" y="1729047"/>
            <a:ext cx="11277146" cy="467175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Program Faculty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Rebecca Blankley: Radiologic Sciences Director/MRI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Elizabeth Greer:  Principle Lecturer III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Lynnette Trujillo: Nuclear Medicine Program Director/Lecturer III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Kathy Roberts: CT Lecturer </a:t>
            </a:r>
            <a:r>
              <a:rPr lang="en-US" sz="2200" dirty="0" smtClean="0"/>
              <a:t>III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/>
              <a:t>Alison Kleven: Nuclear Medicine Lecturer III</a:t>
            </a:r>
            <a:endParaRPr lang="en-US" sz="22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algn="ctr"/>
            <a:endParaRPr lang="en-US" sz="24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6" t="33200"/>
          <a:stretch/>
        </p:blipFill>
        <p:spPr>
          <a:xfrm>
            <a:off x="6234545" y="3945942"/>
            <a:ext cx="5822810" cy="233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648" y="211603"/>
            <a:ext cx="3092334" cy="810677"/>
          </a:xfrm>
        </p:spPr>
        <p:txBody>
          <a:bodyPr>
            <a:noAutofit/>
          </a:bodyPr>
          <a:lstStyle/>
          <a:p>
            <a:pPr algn="ctr"/>
            <a:r>
              <a:rPr lang="en-US" sz="2500" dirty="0" smtClean="0"/>
              <a:t>PET/CT Melanoma (Rt. Thigh)</a:t>
            </a:r>
            <a:endParaRPr lang="en-US" sz="2500" dirty="0"/>
          </a:p>
        </p:txBody>
      </p:sp>
      <p:pic>
        <p:nvPicPr>
          <p:cNvPr id="4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679" y="1001684"/>
            <a:ext cx="2737918" cy="4867410"/>
          </a:xfrm>
          <a:prstGeom prst="rect">
            <a:avLst/>
          </a:prstGeom>
        </p:spPr>
      </p:pic>
      <p:pic>
        <p:nvPicPr>
          <p:cNvPr id="5" name="GI Blee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1585" y="1283344"/>
            <a:ext cx="3488796" cy="348879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601008" y="382937"/>
            <a:ext cx="2709949" cy="8106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dirty="0" smtClean="0"/>
              <a:t>GI Bleed</a:t>
            </a:r>
            <a:endParaRPr lang="en-US" sz="2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354" y="1210239"/>
            <a:ext cx="4355473" cy="401015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406720" y="305582"/>
            <a:ext cx="3092334" cy="8106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dirty="0" smtClean="0"/>
              <a:t>PET/CT Small Cell Lung CA</a:t>
            </a:r>
            <a:endParaRPr lang="en-US" sz="25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89219" y="5868463"/>
            <a:ext cx="5802781" cy="4501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dirty="0" smtClean="0"/>
              <a:t>*Note: Melanoma and GI are media files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5593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01021"/>
          </a:xfrm>
        </p:spPr>
        <p:txBody>
          <a:bodyPr/>
          <a:lstStyle/>
          <a:p>
            <a:pPr algn="ctr"/>
            <a:r>
              <a:rPr lang="en-US" sz="2800" dirty="0"/>
              <a:t>Nuclear Medicine Renogram Exam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Renogram is a study of the kidney’s. It examines the kidneys and assess the function. Looking for obstructions.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https://www.youtube.com/watch?v=jMNDvihVwvM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(13 second video)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28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98385"/>
          </a:xfrm>
        </p:spPr>
        <p:txBody>
          <a:bodyPr/>
          <a:lstStyle/>
          <a:p>
            <a:pPr algn="ctr"/>
            <a:r>
              <a:rPr lang="en-US" sz="2800" dirty="0"/>
              <a:t>Nuclear Medicine Hepatobiliary (HIDA) Exam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31701" y="1246867"/>
            <a:ext cx="6243735" cy="673522"/>
          </a:xfrm>
        </p:spPr>
        <p:txBody>
          <a:bodyPr/>
          <a:lstStyle/>
          <a:p>
            <a:r>
              <a:rPr lang="en-US" sz="2400" dirty="0"/>
              <a:t>Hepatobiliary (HIDA) Scan for a bile leak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pic>
        <p:nvPicPr>
          <p:cNvPr id="3" name="20180212_1441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626" y="1184988"/>
            <a:ext cx="3168090" cy="4646532"/>
          </a:xfrm>
          <a:prstGeom prst="rect">
            <a:avLst/>
          </a:prstGeom>
        </p:spPr>
      </p:pic>
      <p:pic>
        <p:nvPicPr>
          <p:cNvPr id="2050" name="Picture 2" descr="Image result for gallbladder, liver stomach physiolog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701" y="1916712"/>
            <a:ext cx="5530914" cy="414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9011" y="5880231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*Note: Media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55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1159" y="684244"/>
            <a:ext cx="7772400" cy="965200"/>
          </a:xfrm>
        </p:spPr>
        <p:txBody>
          <a:bodyPr/>
          <a:lstStyle/>
          <a:p>
            <a:pPr algn="ctr"/>
            <a:r>
              <a:rPr lang="en-US" sz="2800" dirty="0"/>
              <a:t>Nuclear Medicine in New Mexico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2098676"/>
            <a:ext cx="4191000" cy="2092325"/>
          </a:xfrm>
        </p:spPr>
        <p:txBody>
          <a:bodyPr/>
          <a:lstStyle/>
          <a:p>
            <a:r>
              <a:rPr lang="en-US" altLang="en-US" sz="2400" dirty="0"/>
              <a:t>Primary Program</a:t>
            </a:r>
          </a:p>
          <a:p>
            <a:pPr lvl="1"/>
            <a:r>
              <a:rPr lang="en-US" altLang="en-US" sz="2400" dirty="0" smtClean="0"/>
              <a:t>Locations</a:t>
            </a:r>
          </a:p>
          <a:p>
            <a:pPr lvl="2"/>
            <a:r>
              <a:rPr lang="en-US" altLang="en-US" sz="2400" dirty="0"/>
              <a:t>UNM</a:t>
            </a:r>
          </a:p>
          <a:p>
            <a:pPr lvl="2"/>
            <a:endParaRPr lang="en-US" altLang="en-US" sz="2400" dirty="0"/>
          </a:p>
          <a:p>
            <a:pPr lvl="2"/>
            <a:endParaRPr lang="en-US" altLang="en-US" sz="2400" dirty="0"/>
          </a:p>
          <a:p>
            <a:pPr marL="914400" lvl="2" indent="0">
              <a:buNone/>
            </a:pPr>
            <a:endParaRPr lang="en-US" altLang="en-US" sz="2400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2098676"/>
            <a:ext cx="4953000" cy="3692525"/>
          </a:xfrm>
        </p:spPr>
        <p:txBody>
          <a:bodyPr/>
          <a:lstStyle/>
          <a:p>
            <a:r>
              <a:rPr lang="en-US" sz="2400" dirty="0"/>
              <a:t>Salary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Nuclear Medicine </a:t>
            </a:r>
            <a:r>
              <a:rPr lang="en-US" altLang="en-US" sz="2400" dirty="0" smtClean="0"/>
              <a:t>Technologists</a:t>
            </a:r>
          </a:p>
          <a:p>
            <a:pPr lvl="2"/>
            <a:r>
              <a:rPr lang="en-US" altLang="en-US" sz="2400" dirty="0"/>
              <a:t>$</a:t>
            </a:r>
            <a:r>
              <a:rPr lang="en-US" altLang="en-US" sz="2400" dirty="0" smtClean="0"/>
              <a:t>75, 660 </a:t>
            </a:r>
            <a:r>
              <a:rPr lang="en-US" altLang="en-US" sz="2400" dirty="0"/>
              <a:t>(CNBC Report 2019)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81538" y="4933198"/>
            <a:ext cx="838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Nuclear Medicine Career</a:t>
            </a:r>
          </a:p>
          <a:p>
            <a:r>
              <a:rPr lang="en-US" sz="2000" dirty="0">
                <a:hlinkClick r:id="rId2"/>
              </a:rPr>
              <a:t>https://www.youtube.com/watch?v=XcaChXkQmbM</a:t>
            </a:r>
            <a:endParaRPr lang="en-US" sz="2000" dirty="0"/>
          </a:p>
          <a:p>
            <a:r>
              <a:rPr lang="en-US" sz="2000" dirty="0"/>
              <a:t>(4 minute video)</a:t>
            </a:r>
          </a:p>
        </p:txBody>
      </p:sp>
    </p:spTree>
    <p:extLst>
      <p:ext uri="{BB962C8B-B14F-4D97-AF65-F5344CB8AC3E}">
        <p14:creationId xmlns:p14="http://schemas.microsoft.com/office/powerpoint/2010/main" val="296643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787400"/>
            <a:ext cx="7772400" cy="962964"/>
          </a:xfrm>
        </p:spPr>
        <p:txBody>
          <a:bodyPr/>
          <a:lstStyle/>
          <a:p>
            <a:pPr algn="ctr"/>
            <a:r>
              <a:rPr lang="en-US" sz="2800" dirty="0">
                <a:latin typeface="+mn-lt"/>
              </a:rPr>
              <a:t>What is CT?</a:t>
            </a:r>
            <a:br>
              <a:rPr lang="en-US" sz="2800" dirty="0">
                <a:latin typeface="+mn-lt"/>
              </a:rPr>
            </a:b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5335" y="1943881"/>
            <a:ext cx="5143557" cy="4322378"/>
          </a:xfrm>
        </p:spPr>
        <p:txBody>
          <a:bodyPr/>
          <a:lstStyle/>
          <a:p>
            <a:r>
              <a:rPr lang="en-US" sz="2400" dirty="0"/>
              <a:t>A computed tomography (</a:t>
            </a:r>
            <a:r>
              <a:rPr lang="en-US" sz="2400" b="1" dirty="0"/>
              <a:t>CT</a:t>
            </a:r>
            <a:r>
              <a:rPr lang="en-US" sz="2400" dirty="0"/>
              <a:t>) scan uses X-rays to make detailed pictures of structures inside of the body</a:t>
            </a:r>
          </a:p>
          <a:p>
            <a:r>
              <a:rPr lang="en-US" dirty="0">
                <a:hlinkClick r:id="rId2"/>
              </a:rPr>
              <a:t>https://www.bing.com/videos/search?q=YouTube+CT+Scan&amp;&amp;view=detail&amp;mid=B9257483315DADE32854B9257483315DADE32854&amp;rvsmid=AE88A8539B01F6E7C05FAE88A8539B01F6E7C05F&amp;FORM=VDQVAP</a:t>
            </a:r>
            <a:endParaRPr lang="en-US" dirty="0"/>
          </a:p>
          <a:p>
            <a:pPr marL="0" indent="0">
              <a:buNone/>
            </a:pPr>
            <a:r>
              <a:rPr lang="en-US" sz="2400" dirty="0"/>
              <a:t>(3 min video)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65" y="1951655"/>
            <a:ext cx="4009869" cy="3057525"/>
          </a:xfrm>
        </p:spPr>
      </p:pic>
      <p:sp>
        <p:nvSpPr>
          <p:cNvPr id="4" name="Right Arrow 3"/>
          <p:cNvSpPr/>
          <p:nvPr/>
        </p:nvSpPr>
        <p:spPr>
          <a:xfrm rot="17457742">
            <a:off x="8625241" y="4485477"/>
            <a:ext cx="1171152" cy="688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965012" y="5408299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Kidney (Right or Left?)</a:t>
            </a:r>
          </a:p>
        </p:txBody>
      </p:sp>
      <p:sp>
        <p:nvSpPr>
          <p:cNvPr id="7" name="Right Arrow 6"/>
          <p:cNvSpPr/>
          <p:nvPr/>
        </p:nvSpPr>
        <p:spPr>
          <a:xfrm rot="17457742">
            <a:off x="6461448" y="4247639"/>
            <a:ext cx="1171152" cy="688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20626" y="532979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Liver</a:t>
            </a:r>
          </a:p>
        </p:txBody>
      </p:sp>
    </p:spTree>
    <p:extLst>
      <p:ext uri="{BB962C8B-B14F-4D97-AF65-F5344CB8AC3E}">
        <p14:creationId xmlns:p14="http://schemas.microsoft.com/office/powerpoint/2010/main" val="234388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44620" y="450249"/>
            <a:ext cx="6172200" cy="6858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2800" dirty="0"/>
              <a:t> </a:t>
            </a:r>
            <a:r>
              <a:rPr lang="en-US" altLang="en-US" sz="2800" b="1" dirty="0">
                <a:latin typeface="Times New Roman" panose="02020603050405020304" pitchFamily="18" charset="0"/>
              </a:rPr>
              <a:t>CT of the Abdomen</a:t>
            </a:r>
          </a:p>
        </p:txBody>
      </p:sp>
      <p:pic>
        <p:nvPicPr>
          <p:cNvPr id="11267" name="Picture 4" descr="abdo-ct-norm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269" y="1040357"/>
            <a:ext cx="5146902" cy="500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5203" y="5910590"/>
            <a:ext cx="6340197" cy="26161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95000"/>
                    <a:lumOff val="5000"/>
                  </a:schemeClr>
                </a:solidFill>
              </a:rPr>
              <a:t>http://</a:t>
            </a:r>
            <a:r>
              <a:rPr lang="en-US" sz="1100" dirty="0">
                <a:hlinkClick r:id="rId3"/>
              </a:rPr>
              <a:t>www.gereports.com/post/107344100845/new-ct-scan-can-see-bones-and-organs-in-stunning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8923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44620" y="450249"/>
            <a:ext cx="6172200" cy="6858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2800" dirty="0"/>
              <a:t> </a:t>
            </a:r>
            <a:r>
              <a:rPr lang="en-US" altLang="en-US" sz="2800" b="1" dirty="0">
                <a:latin typeface="Times New Roman" panose="02020603050405020304" pitchFamily="18" charset="0"/>
              </a:rPr>
              <a:t>CT IMAGES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75203" y="5910590"/>
            <a:ext cx="6340197" cy="26161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95000"/>
                    <a:lumOff val="5000"/>
                  </a:schemeClr>
                </a:solidFill>
              </a:rPr>
              <a:t>http://</a:t>
            </a:r>
            <a:r>
              <a:rPr lang="en-US" sz="1100" dirty="0">
                <a:hlinkClick r:id="rId3"/>
              </a:rPr>
              <a:t>www.gereports.com/post/107344100845/new-ct-scan-can-see-bones-and-organs-in-stunning</a:t>
            </a:r>
            <a:endParaRPr lang="en-US" sz="1100" dirty="0"/>
          </a:p>
        </p:txBody>
      </p:sp>
      <p:pic>
        <p:nvPicPr>
          <p:cNvPr id="4" name="Picture 3" descr="A picture containing photo, sign, man, black&#10;&#10;Description automatically generated">
            <a:extLst>
              <a:ext uri="{FF2B5EF4-FFF2-40B4-BE49-F238E27FC236}">
                <a16:creationId xmlns:a16="http://schemas.microsoft.com/office/drawing/2014/main" id="{4E306D63-B675-4B9E-BC7F-6D71ABCAA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15" y="793149"/>
            <a:ext cx="3800138" cy="4705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EF6255-D3F3-4C35-B3BE-82D85DD3A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4438" y="1713744"/>
            <a:ext cx="5864764" cy="3949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D5859F-E8C2-47D5-974E-33B7861E9F12}"/>
              </a:ext>
            </a:extLst>
          </p:cNvPr>
          <p:cNvSpPr txBox="1"/>
          <p:nvPr/>
        </p:nvSpPr>
        <p:spPr>
          <a:xfrm>
            <a:off x="784115" y="561208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Brain Bleed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9E6BD1-0C55-4CD6-A8E1-046F913977BB}"/>
              </a:ext>
            </a:extLst>
          </p:cNvPr>
          <p:cNvSpPr txBox="1"/>
          <p:nvPr/>
        </p:nvSpPr>
        <p:spPr>
          <a:xfrm>
            <a:off x="9272329" y="5796752"/>
            <a:ext cx="1317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Lymphoma</a:t>
            </a:r>
          </a:p>
        </p:txBody>
      </p:sp>
    </p:spTree>
    <p:extLst>
      <p:ext uri="{BB962C8B-B14F-4D97-AF65-F5344CB8AC3E}">
        <p14:creationId xmlns:p14="http://schemas.microsoft.com/office/powerpoint/2010/main" val="110420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F7FEF2-93B8-4994-94FF-97304FC5F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92" y="1824555"/>
            <a:ext cx="5301084" cy="378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FCA36-3CEF-4862-8200-270911185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842" y="1824555"/>
            <a:ext cx="5025531" cy="3789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B74542-8EF0-4B2C-9C53-F32B7ECAD9A8}"/>
              </a:ext>
            </a:extLst>
          </p:cNvPr>
          <p:cNvSpPr txBox="1"/>
          <p:nvPr/>
        </p:nvSpPr>
        <p:spPr>
          <a:xfrm>
            <a:off x="404446" y="347227"/>
            <a:ext cx="109396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Vaping-associated Lung Injury. Demonstrating Giant </a:t>
            </a:r>
          </a:p>
          <a:p>
            <a:r>
              <a:rPr lang="en-US" sz="3600" dirty="0"/>
              <a:t>Cell Interstitial Pneumonia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250E86-4016-44DA-AA9C-BD11F2992A02}"/>
              </a:ext>
            </a:extLst>
          </p:cNvPr>
          <p:cNvSpPr txBox="1"/>
          <p:nvPr/>
        </p:nvSpPr>
        <p:spPr>
          <a:xfrm>
            <a:off x="8364071" y="5871677"/>
            <a:ext cx="246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Lung CT Scan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02BB9A-F4E7-4519-8FC6-D13434114768}"/>
              </a:ext>
            </a:extLst>
          </p:cNvPr>
          <p:cNvSpPr txBox="1"/>
          <p:nvPr/>
        </p:nvSpPr>
        <p:spPr>
          <a:xfrm>
            <a:off x="1788459" y="5871677"/>
            <a:ext cx="2420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Vaping Lung CT Scan</a:t>
            </a:r>
          </a:p>
        </p:txBody>
      </p:sp>
    </p:spTree>
    <p:extLst>
      <p:ext uri="{BB962C8B-B14F-4D97-AF65-F5344CB8AC3E}">
        <p14:creationId xmlns:p14="http://schemas.microsoft.com/office/powerpoint/2010/main" val="1549177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702906"/>
            <a:ext cx="7772400" cy="965200"/>
          </a:xfrm>
        </p:spPr>
        <p:txBody>
          <a:bodyPr/>
          <a:lstStyle/>
          <a:p>
            <a:pPr algn="ctr"/>
            <a:r>
              <a:rPr lang="en-US" sz="2800" dirty="0"/>
              <a:t>Computed Tomography (CT) in New Mexico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2098676"/>
            <a:ext cx="4191000" cy="2473325"/>
          </a:xfrm>
        </p:spPr>
        <p:txBody>
          <a:bodyPr/>
          <a:lstStyle/>
          <a:p>
            <a:r>
              <a:rPr lang="en-US" altLang="en-US" sz="2400" dirty="0"/>
              <a:t>Post-Primary Program</a:t>
            </a:r>
          </a:p>
          <a:p>
            <a:pPr lvl="1"/>
            <a:r>
              <a:rPr lang="en-US" altLang="en-US" sz="2400" dirty="0" smtClean="0"/>
              <a:t>Locations</a:t>
            </a:r>
          </a:p>
          <a:p>
            <a:pPr lvl="2"/>
            <a:r>
              <a:rPr lang="en-US" altLang="en-US" sz="2400" dirty="0"/>
              <a:t>UNM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7400" y="2098676"/>
            <a:ext cx="4800600" cy="3692525"/>
          </a:xfrm>
        </p:spPr>
        <p:txBody>
          <a:bodyPr/>
          <a:lstStyle/>
          <a:p>
            <a:r>
              <a:rPr lang="en-US" sz="2400" dirty="0"/>
              <a:t>Salary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CT Technologists</a:t>
            </a:r>
          </a:p>
          <a:p>
            <a:pPr lvl="2">
              <a:lnSpc>
                <a:spcPct val="90000"/>
              </a:lnSpc>
            </a:pPr>
            <a:r>
              <a:rPr lang="en-US" altLang="en-US" sz="2400" dirty="0" smtClean="0"/>
              <a:t>$56,972  (2016)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60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98385"/>
          </a:xfrm>
        </p:spPr>
        <p:txBody>
          <a:bodyPr/>
          <a:lstStyle/>
          <a:p>
            <a:pPr algn="ctr"/>
            <a:r>
              <a:rPr lang="en-US" sz="2800" dirty="0">
                <a:latin typeface="+mn-lt"/>
              </a:rPr>
              <a:t>What is an MRI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9714" y="1861067"/>
            <a:ext cx="5505062" cy="4381113"/>
          </a:xfrm>
        </p:spPr>
        <p:txBody>
          <a:bodyPr/>
          <a:lstStyle/>
          <a:p>
            <a:pPr marL="0" lvl="1" indent="0">
              <a:buNone/>
            </a:pPr>
            <a:r>
              <a:rPr lang="en-US" sz="2400" dirty="0">
                <a:solidFill>
                  <a:schemeClr val="tx2"/>
                </a:solidFill>
                <a:ea typeface="+mj-ea"/>
                <a:cs typeface="+mj-cs"/>
              </a:rPr>
              <a:t>Magnetic resonance imaging (MRI) is a test that uses a magnetic field and pulses of radio wave energy to make pictures of organs and structures inside the bod</a:t>
            </a:r>
            <a:r>
              <a:rPr lang="en-US" sz="2400" dirty="0"/>
              <a:t>y</a:t>
            </a:r>
          </a:p>
          <a:p>
            <a:r>
              <a:rPr lang="en-US" u="sng" dirty="0">
                <a:hlinkClick r:id="rId2"/>
              </a:rPr>
              <a:t>https://www.bing.com/videos/search?q=Different+Radiology+Careers&amp;&amp;view=detail&amp;mid=51B8ACC72566B83F626151B8ACC72566B83F6261&amp;&amp;FORM=VDRVRV</a:t>
            </a:r>
            <a:endParaRPr lang="en-US" u="sng" dirty="0"/>
          </a:p>
          <a:p>
            <a:pPr marL="0" indent="0">
              <a:buNone/>
            </a:pPr>
            <a:r>
              <a:rPr lang="en-US" u="sng" dirty="0"/>
              <a:t>(7 minute video)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38" y="1861067"/>
            <a:ext cx="3692525" cy="4114799"/>
          </a:xfrm>
        </p:spPr>
      </p:pic>
      <p:sp>
        <p:nvSpPr>
          <p:cNvPr id="4" name="TextBox 3"/>
          <p:cNvSpPr txBox="1"/>
          <p:nvPr/>
        </p:nvSpPr>
        <p:spPr>
          <a:xfrm>
            <a:off x="7898363" y="598208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Spine</a:t>
            </a:r>
          </a:p>
        </p:txBody>
      </p:sp>
    </p:spTree>
    <p:extLst>
      <p:ext uri="{BB962C8B-B14F-4D97-AF65-F5344CB8AC3E}">
        <p14:creationId xmlns:p14="http://schemas.microsoft.com/office/powerpoint/2010/main" val="22578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138501"/>
            <a:ext cx="7772400" cy="1143000"/>
          </a:xfrm>
        </p:spPr>
        <p:txBody>
          <a:bodyPr/>
          <a:lstStyle/>
          <a:p>
            <a:pPr algn="ctr"/>
            <a:r>
              <a:rPr lang="en-US" sz="2800" dirty="0"/>
              <a:t>What is radiation?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0343" y="1321671"/>
            <a:ext cx="10207690" cy="4456924"/>
          </a:xfrm>
        </p:spPr>
        <p:txBody>
          <a:bodyPr/>
          <a:lstStyle/>
          <a:p>
            <a:r>
              <a:rPr lang="en-US" sz="2400" dirty="0"/>
              <a:t>Two types: Non-Ionizing Radiation and Ionizing Radiation</a:t>
            </a:r>
          </a:p>
          <a:p>
            <a:pPr lvl="1"/>
            <a:r>
              <a:rPr lang="en-US" sz="2000" dirty="0"/>
              <a:t>Ionizing radiation, which is caused by unstable atoms giving off energy to reach a more stable state, is more of a health threat to humans because it involves changing the basic makeup of atoms in cells, and more specifically the DNA molecules inside of cells. </a:t>
            </a:r>
          </a:p>
          <a:p>
            <a:pPr lvl="2"/>
            <a:r>
              <a:rPr lang="en-US" sz="1600" dirty="0"/>
              <a:t>Takes a very strong dose of radiation to substantially damage a cell’s structure, as there can be trillions of atoms in a single cell.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28978" y="6026857"/>
            <a:ext cx="5089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https://www.mirion.com/introduction-to-radiation-safety/what-is-radiation/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327" y="3188082"/>
            <a:ext cx="6362080" cy="28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6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57600" y="381000"/>
            <a:ext cx="4419600" cy="762000"/>
          </a:xfrm>
        </p:spPr>
        <p:txBody>
          <a:bodyPr/>
          <a:lstStyle/>
          <a:p>
            <a:pPr algn="ctr" eaLnBrk="1" hangingPunct="1"/>
            <a:r>
              <a:rPr lang="en-US" altLang="en-US" sz="2800" dirty="0"/>
              <a:t>MRI IMAGES</a:t>
            </a:r>
          </a:p>
        </p:txBody>
      </p:sp>
      <p:pic>
        <p:nvPicPr>
          <p:cNvPr id="3" name="Picture 2" descr="A picture containing light, traffic&#10;&#10;Description automatically generated">
            <a:extLst>
              <a:ext uri="{FF2B5EF4-FFF2-40B4-BE49-F238E27FC236}">
                <a16:creationId xmlns:a16="http://schemas.microsoft.com/office/drawing/2014/main" id="{EDB3A8A6-464D-474F-A8E5-7C8C1D44D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518" y="1143000"/>
            <a:ext cx="5417310" cy="4467225"/>
          </a:xfrm>
          <a:prstGeom prst="rect">
            <a:avLst/>
          </a:prstGeom>
        </p:spPr>
      </p:pic>
      <p:pic>
        <p:nvPicPr>
          <p:cNvPr id="7" name="Picture 6" descr="A close up of an animal&#10;&#10;Description automatically generated">
            <a:extLst>
              <a:ext uri="{FF2B5EF4-FFF2-40B4-BE49-F238E27FC236}">
                <a16:creationId xmlns:a16="http://schemas.microsoft.com/office/drawing/2014/main" id="{68E00280-675D-4280-BC85-53A27B209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86" y="1379224"/>
            <a:ext cx="5177397" cy="38709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4DE643-BCE6-4A5B-8037-A60F862A9D5A}"/>
              </a:ext>
            </a:extLst>
          </p:cNvPr>
          <p:cNvSpPr txBox="1"/>
          <p:nvPr/>
        </p:nvSpPr>
        <p:spPr>
          <a:xfrm>
            <a:off x="498921" y="5391834"/>
            <a:ext cx="5878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MRI Diffusion Tensor Imaging (DTI) Pulse Sequence</a:t>
            </a:r>
          </a:p>
          <a:p>
            <a:r>
              <a:rPr lang="en-US" dirty="0"/>
              <a:t>showing White Matter Tracts Connecting Brain regions.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2E89B6-90DE-482A-95AB-C3C43DF3D84F}"/>
              </a:ext>
            </a:extLst>
          </p:cNvPr>
          <p:cNvSpPr txBox="1"/>
          <p:nvPr/>
        </p:nvSpPr>
        <p:spPr>
          <a:xfrm>
            <a:off x="6377518" y="5688104"/>
            <a:ext cx="4429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Resonance Angiography (MRA)</a:t>
            </a:r>
          </a:p>
          <a:p>
            <a:r>
              <a:rPr lang="en-US" dirty="0"/>
              <a:t>showing carotids- using no IV contrast</a:t>
            </a:r>
          </a:p>
        </p:txBody>
      </p:sp>
    </p:spTree>
    <p:extLst>
      <p:ext uri="{BB962C8B-B14F-4D97-AF65-F5344CB8AC3E}">
        <p14:creationId xmlns:p14="http://schemas.microsoft.com/office/powerpoint/2010/main" val="4198418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3030"/>
          </a:xfrm>
        </p:spPr>
        <p:txBody>
          <a:bodyPr/>
          <a:lstStyle/>
          <a:p>
            <a:pPr algn="ctr"/>
            <a:r>
              <a:rPr lang="en-US" sz="2800" dirty="0"/>
              <a:t>Dangers of MRI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9800" y="2098676"/>
            <a:ext cx="7848600" cy="3692525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https://www.youtube.com/watch?v=plvIEf7JsKo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(2 minute video)</a:t>
            </a:r>
          </a:p>
        </p:txBody>
      </p:sp>
    </p:spTree>
    <p:extLst>
      <p:ext uri="{BB962C8B-B14F-4D97-AF65-F5344CB8AC3E}">
        <p14:creationId xmlns:p14="http://schemas.microsoft.com/office/powerpoint/2010/main" val="153820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57600" y="381000"/>
            <a:ext cx="4419600" cy="762000"/>
          </a:xfrm>
        </p:spPr>
        <p:txBody>
          <a:bodyPr/>
          <a:lstStyle/>
          <a:p>
            <a:pPr algn="ctr" eaLnBrk="1" hangingPunct="1"/>
            <a:r>
              <a:rPr lang="en-US" altLang="en-US" sz="2800" dirty="0"/>
              <a:t>MRI of a Knee</a:t>
            </a:r>
          </a:p>
        </p:txBody>
      </p:sp>
      <p:pic>
        <p:nvPicPr>
          <p:cNvPr id="12291" name="Picture 4" descr="mskel-mr-knee-lat1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667" y="1502228"/>
            <a:ext cx="5670548" cy="46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36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50876"/>
            <a:ext cx="7772400" cy="10318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/>
              <a:t>Magnetic Resonance Imaging (MRI) in New Mexico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2098676"/>
            <a:ext cx="4191000" cy="2244725"/>
          </a:xfrm>
        </p:spPr>
        <p:txBody>
          <a:bodyPr/>
          <a:lstStyle/>
          <a:p>
            <a:r>
              <a:rPr lang="en-US" altLang="en-US" sz="2400" dirty="0" smtClean="0"/>
              <a:t>Post-Primary Program</a:t>
            </a:r>
          </a:p>
          <a:p>
            <a:pPr lvl="1"/>
            <a:r>
              <a:rPr lang="en-US" altLang="en-US" sz="2400" dirty="0"/>
              <a:t>Locations</a:t>
            </a:r>
          </a:p>
          <a:p>
            <a:pPr lvl="2"/>
            <a:r>
              <a:rPr lang="en-US" altLang="en-US" sz="2400" dirty="0"/>
              <a:t>UNM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7400" y="2098676"/>
            <a:ext cx="4800600" cy="3692525"/>
          </a:xfrm>
        </p:spPr>
        <p:txBody>
          <a:bodyPr/>
          <a:lstStyle/>
          <a:p>
            <a:r>
              <a:rPr lang="en-US" sz="2400" dirty="0"/>
              <a:t>Salary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MRI Technologists:</a:t>
            </a:r>
          </a:p>
          <a:p>
            <a:pPr lvl="2"/>
            <a:r>
              <a:rPr lang="en-US" altLang="en-US" sz="2000" dirty="0"/>
              <a:t> </a:t>
            </a:r>
            <a:r>
              <a:rPr lang="en-US" altLang="en-US" sz="2000" dirty="0" smtClean="0"/>
              <a:t>$ 69,930 </a:t>
            </a:r>
            <a:r>
              <a:rPr lang="en-US" altLang="en-US" sz="2400" dirty="0" smtClean="0"/>
              <a:t>(CNBC </a:t>
            </a:r>
            <a:r>
              <a:rPr lang="en-US" altLang="en-US" sz="2400" dirty="0"/>
              <a:t>Report 2019)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32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19300" y="108857"/>
            <a:ext cx="7924800" cy="1143000"/>
          </a:xfrm>
        </p:spPr>
        <p:txBody>
          <a:bodyPr/>
          <a:lstStyle/>
          <a:p>
            <a:pPr algn="ctr" eaLnBrk="1" hangingPunct="1"/>
            <a:r>
              <a:rPr lang="en-US" altLang="en-US" sz="2800" dirty="0">
                <a:latin typeface="+mn-lt"/>
              </a:rPr>
              <a:t>Where will I work as a technologist?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580827" y="1987420"/>
            <a:ext cx="7715573" cy="4260980"/>
          </a:xfrm>
        </p:spPr>
        <p:txBody>
          <a:bodyPr>
            <a:normAutofit lnSpcReduction="10000"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</a:rPr>
              <a:t>Hospitals</a:t>
            </a:r>
          </a:p>
          <a:p>
            <a:r>
              <a:rPr lang="en-US" altLang="en-US" sz="2400" dirty="0">
                <a:latin typeface="Times New Roman" panose="02020603050405020304" pitchFamily="18" charset="0"/>
              </a:rPr>
              <a:t>Physician offices </a:t>
            </a:r>
          </a:p>
          <a:p>
            <a:r>
              <a:rPr lang="en-US" altLang="en-US" sz="2400" dirty="0">
                <a:latin typeface="Times New Roman" panose="02020603050405020304" pitchFamily="18" charset="0"/>
              </a:rPr>
              <a:t>Medical and diagnostic laboratories</a:t>
            </a:r>
          </a:p>
          <a:p>
            <a:r>
              <a:rPr lang="en-US" altLang="en-US" sz="2400" dirty="0">
                <a:latin typeface="Times New Roman" panose="02020603050405020304" pitchFamily="18" charset="0"/>
              </a:rPr>
              <a:t>Diagnostic imaging centers</a:t>
            </a:r>
          </a:p>
          <a:p>
            <a:r>
              <a:rPr lang="en-US" altLang="en-US" sz="2400" dirty="0">
                <a:latin typeface="Times New Roman" panose="02020603050405020304" pitchFamily="18" charset="0"/>
              </a:rPr>
              <a:t>Outpatient care centers</a:t>
            </a:r>
          </a:p>
          <a:p>
            <a:r>
              <a:rPr lang="en-US" altLang="en-US" sz="2400" dirty="0">
                <a:latin typeface="Times New Roman" panose="02020603050405020304" pitchFamily="18" charset="0"/>
              </a:rPr>
              <a:t>Perform research</a:t>
            </a:r>
          </a:p>
          <a:p>
            <a:r>
              <a:rPr lang="en-US" altLang="en-US" sz="2400" dirty="0">
                <a:latin typeface="Times New Roman" panose="02020603050405020304" pitchFamily="18" charset="0"/>
              </a:rPr>
              <a:t>Teacher or instructor</a:t>
            </a:r>
          </a:p>
          <a:p>
            <a:pPr marL="0" indent="0">
              <a:buNone/>
            </a:pPr>
            <a:endParaRPr lang="en-US" altLang="en-US" sz="2800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1000" dirty="0">
                <a:latin typeface="Times New Roman" panose="02020603050405020304" pitchFamily="18" charset="0"/>
              </a:rPr>
              <a:t>Bureau of Labor Statistics</a:t>
            </a:r>
          </a:p>
          <a:p>
            <a:pPr marL="0" indent="0">
              <a:buNone/>
            </a:pP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66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63699"/>
          </a:xfrm>
        </p:spPr>
        <p:txBody>
          <a:bodyPr/>
          <a:lstStyle/>
          <a:p>
            <a:pPr algn="ctr"/>
            <a:r>
              <a:rPr lang="en-US" sz="2800" dirty="0"/>
              <a:t>What are the hours of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43404"/>
            <a:ext cx="10058400" cy="3825690"/>
          </a:xfrm>
        </p:spPr>
        <p:txBody>
          <a:bodyPr/>
          <a:lstStyle/>
          <a:p>
            <a:r>
              <a:rPr lang="en-US" sz="2400" dirty="0"/>
              <a:t>Medical Imaging Technologists usually work a 40-hour week, sometimes including evening, weekend or on-call hours. </a:t>
            </a:r>
          </a:p>
          <a:p>
            <a:r>
              <a:rPr lang="en-US" sz="2400" dirty="0"/>
              <a:t>Opportunities are also available for part-time and shift work, as well as flexible scheduling.</a:t>
            </a:r>
          </a:p>
        </p:txBody>
      </p:sp>
    </p:spTree>
    <p:extLst>
      <p:ext uri="{BB962C8B-B14F-4D97-AF65-F5344CB8AC3E}">
        <p14:creationId xmlns:p14="http://schemas.microsoft.com/office/powerpoint/2010/main" val="278936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186612"/>
            <a:ext cx="8458200" cy="1066800"/>
          </a:xfrm>
        </p:spPr>
        <p:txBody>
          <a:bodyPr/>
          <a:lstStyle/>
          <a:p>
            <a:pPr algn="ctr" eaLnBrk="1" hangingPunct="1"/>
            <a:r>
              <a:rPr lang="en-US" altLang="en-US" sz="2800" dirty="0"/>
              <a:t>Where do I start to become an imaging technologist?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9127" y="1744824"/>
            <a:ext cx="10543591" cy="451601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Start </a:t>
            </a:r>
            <a:r>
              <a:rPr lang="en-US" altLang="en-US" sz="2400" dirty="0"/>
              <a:t>with your entry level </a:t>
            </a:r>
            <a:r>
              <a:rPr lang="en-US" altLang="en-US" sz="2400" dirty="0" smtClean="0"/>
              <a:t>courses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Can </a:t>
            </a:r>
            <a:r>
              <a:rPr lang="en-US" altLang="en-US" sz="2400" dirty="0"/>
              <a:t>take at  community colleges and universities around the state as well as at UNM. 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Meet with the department for advisement/transcript evaluation to learn how to apply to a primary imaging </a:t>
            </a:r>
            <a:r>
              <a:rPr lang="en-US" altLang="en-US" sz="2400" dirty="0" smtClean="0"/>
              <a:t>program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UNM</a:t>
            </a:r>
            <a:r>
              <a:rPr lang="en-US" altLang="en-US" sz="2400" dirty="0"/>
              <a:t>: Nuclear Medicine </a:t>
            </a:r>
            <a:r>
              <a:rPr lang="en-US" altLang="en-US" sz="2400" dirty="0" smtClean="0"/>
              <a:t>program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CNM </a:t>
            </a:r>
            <a:r>
              <a:rPr lang="en-US" altLang="en-US" sz="2400" dirty="0"/>
              <a:t>&amp; DACC(NMSU):  Ultrasound (Sonography </a:t>
            </a:r>
            <a:r>
              <a:rPr lang="en-US" altLang="en-US" sz="2400" dirty="0" smtClean="0"/>
              <a:t>Program)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CNM</a:t>
            </a:r>
            <a:r>
              <a:rPr lang="en-US" altLang="en-US" sz="2400" dirty="0"/>
              <a:t>, PIMA, Clovis CC, DACC: X-ray (Radiography </a:t>
            </a:r>
            <a:r>
              <a:rPr lang="en-US" altLang="en-US" sz="2400" dirty="0" smtClean="0"/>
              <a:t>Program)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Radiation </a:t>
            </a:r>
            <a:r>
              <a:rPr lang="en-US" altLang="en-US" sz="2400" dirty="0"/>
              <a:t>Therapy may be offered at UNM CA Center through Weber State </a:t>
            </a:r>
            <a:r>
              <a:rPr lang="en-US" altLang="en-US" sz="2400" dirty="0" smtClean="0"/>
              <a:t>University online </a:t>
            </a:r>
            <a:r>
              <a:rPr lang="en-US" altLang="en-US" sz="2400" dirty="0"/>
              <a:t>(Ogden, UT)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2400" b="1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2400" b="1" dirty="0" smtClean="0">
                <a:solidFill>
                  <a:srgbClr val="FF0000"/>
                </a:solidFill>
              </a:rPr>
              <a:t>Good </a:t>
            </a:r>
            <a:r>
              <a:rPr lang="en-US" altLang="en-US" sz="2400" b="1" dirty="0">
                <a:solidFill>
                  <a:srgbClr val="FF0000"/>
                </a:solidFill>
              </a:rPr>
              <a:t>Grades important. Especially in Math and Sciences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400" dirty="0"/>
              <a:t>	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lvl="4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362091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0849" y="511629"/>
            <a:ext cx="8778551" cy="1037254"/>
          </a:xfrm>
        </p:spPr>
        <p:txBody>
          <a:bodyPr/>
          <a:lstStyle/>
          <a:p>
            <a:pPr algn="ctr" eaLnBrk="1" hangingPunct="1"/>
            <a:r>
              <a:rPr lang="en-US" altLang="en-US" sz="2800" dirty="0"/>
              <a:t>Coursework and Clinical Overview at UNM to complete a BSRS &amp;/or Certificate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60849" y="1875453"/>
            <a:ext cx="9088016" cy="437294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Each program involves academic and clinical coursework to be completed at UNM.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Transfer in coursework from other schools normally your first two years or more are completed towards the BSRS.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Nuclear Medicine, CT and MRI 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Course work with intensive clinical training at various medical facilities throughout the county/state.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69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91691"/>
          </a:xfrm>
        </p:spPr>
        <p:txBody>
          <a:bodyPr/>
          <a:lstStyle/>
          <a:p>
            <a:pPr algn="ctr"/>
            <a:r>
              <a:rPr lang="en-US" sz="2800" dirty="0" smtClean="0"/>
              <a:t>Are you Empathetic?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Empathy vs. Sympathy</a:t>
            </a:r>
            <a:endParaRPr lang="en-US" u="sng" dirty="0" smtClean="0">
              <a:hlinkClick r:id="rId3"/>
            </a:endParaRPr>
          </a:p>
          <a:p>
            <a:r>
              <a:rPr lang="en-US" u="sng" dirty="0" smtClean="0">
                <a:hlinkClick r:id="rId3"/>
              </a:rPr>
              <a:t>https</a:t>
            </a:r>
            <a:r>
              <a:rPr lang="en-US" u="sng" dirty="0">
                <a:hlinkClick r:id="rId3"/>
              </a:rPr>
              <a:t>://</a:t>
            </a:r>
            <a:r>
              <a:rPr lang="en-US" u="sng" dirty="0" smtClean="0">
                <a:hlinkClick r:id="rId3"/>
              </a:rPr>
              <a:t>www.youtube.com/watch?v=1Evwgu369Jw</a:t>
            </a:r>
            <a:endParaRPr lang="en-US" u="sng" dirty="0" smtClean="0"/>
          </a:p>
          <a:p>
            <a:pPr marL="0" indent="0">
              <a:buNone/>
            </a:pPr>
            <a:r>
              <a:rPr lang="en-US" dirty="0"/>
              <a:t>(3 minute video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Extra Empathy Video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www.youtube.com/watch?v=cDDWvj_q-o8&amp;feature=youtu.be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(4 minute video)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45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5069" y="102637"/>
            <a:ext cx="9909111" cy="12689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0" dirty="0"/>
              <a:t>Contact Information for Program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94113" y="1447800"/>
            <a:ext cx="8490857" cy="47383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en-US" sz="3600" dirty="0"/>
              <a:t>University of New Mexico</a:t>
            </a:r>
          </a:p>
          <a:p>
            <a:pPr marL="0" indent="0" algn="ctr">
              <a:buNone/>
            </a:pPr>
            <a:r>
              <a:rPr lang="en-US" altLang="en-US" sz="3600" dirty="0"/>
              <a:t>School of Medicine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600" dirty="0"/>
              <a:t>Radiologic Sciences Program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600" dirty="0"/>
              <a:t>Email: </a:t>
            </a:r>
            <a:r>
              <a:rPr lang="en-US" altLang="en-US" sz="3600" u="sng" dirty="0"/>
              <a:t>Radiologicsciences.unm.edu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600" dirty="0"/>
              <a:t>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2800" dirty="0"/>
              <a:t> </a:t>
            </a:r>
            <a:r>
              <a:rPr lang="en-US" altLang="en-US" sz="2800" b="1" dirty="0"/>
              <a:t>505-272-5254</a:t>
            </a:r>
          </a:p>
          <a:p>
            <a:pPr algn="ctr">
              <a:buNone/>
            </a:pPr>
            <a:r>
              <a:rPr lang="en-US" altLang="en-US" sz="2800" b="1" dirty="0"/>
              <a:t>Stevee McIntyre, B.A.  Program Coordinator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2800" u="sng" dirty="0"/>
              <a:t>stmcintyre@unm.edu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1800" u="sng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7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51896"/>
            <a:ext cx="8229600" cy="1031875"/>
          </a:xfrm>
        </p:spPr>
        <p:txBody>
          <a:bodyPr/>
          <a:lstStyle/>
          <a:p>
            <a:pPr algn="ctr" eaLnBrk="1" hangingPunct="1"/>
            <a:r>
              <a:rPr lang="en-US" altLang="en-US" sz="2800" dirty="0">
                <a:latin typeface="+mn-lt"/>
              </a:rPr>
              <a:t>SOURCES OF RADIATION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/>
            </a:r>
            <a:br>
              <a:rPr lang="en-US" altLang="en-US" sz="2800" dirty="0">
                <a:latin typeface="+mn-lt"/>
                <a:cs typeface="Times New Roman" panose="02020603050405020304" pitchFamily="18" charset="0"/>
              </a:rPr>
            </a:br>
            <a:r>
              <a:rPr lang="en-US" altLang="en-US" sz="2800" dirty="0">
                <a:latin typeface="+mn-lt"/>
              </a:rPr>
              <a:t>Terrestrial Radiation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324947" y="3075993"/>
            <a:ext cx="975982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Common radionuclides created during formation of earth: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Radioactive Potassium (K-40) found in bananas, throughout the human body, in plant fertilizer and anywhere else stable potassium exists.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Radioactive Rubidium (Rb-87) is found in brazil nuts among other things.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324947" y="1868229"/>
            <a:ext cx="9759820" cy="83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Terrestrial radiation comes from radioactivity emitting from nuclides left over from when the earth was created.</a:t>
            </a:r>
          </a:p>
        </p:txBody>
      </p:sp>
      <p:graphicFrame>
        <p:nvGraphicFramePr>
          <p:cNvPr id="276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943044"/>
              </p:ext>
            </p:extLst>
          </p:nvPr>
        </p:nvGraphicFramePr>
        <p:xfrm>
          <a:off x="10210800" y="5195565"/>
          <a:ext cx="121602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lip" r:id="rId3" imgW="814830" imgH="581891" progId="MS_ClipArt_Gallery.2">
                  <p:embed/>
                </p:oleObj>
              </mc:Choice>
              <mc:Fallback>
                <p:oleObj name="Clip" r:id="rId3" imgW="814830" imgH="581891" progId="MS_ClipArt_Gallery.2">
                  <p:embed/>
                  <p:pic>
                    <p:nvPicPr>
                      <p:cNvPr id="276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10800" y="5195565"/>
                        <a:ext cx="121602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402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156" y="497633"/>
            <a:ext cx="721359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8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14409"/>
          </a:xfrm>
        </p:spPr>
        <p:txBody>
          <a:bodyPr/>
          <a:lstStyle/>
          <a:p>
            <a:pPr algn="ctr"/>
            <a:r>
              <a:rPr lang="en-US" sz="2800" dirty="0"/>
              <a:t>What Does a Radiologic Technologist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648" y="1828801"/>
            <a:ext cx="9952031" cy="472439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Radiologic Technologists operate diagnostic machines in designated clinical areas of a hospital, medical center, diagnostic imaging center or physician’s office in order to provide images for medical diagnosis and/or treatment of disease.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Practice AIDET (Acknowledge, Introduce, Duration, Explain, Thank You) communication with EVERY patient!</a:t>
            </a:r>
          </a:p>
          <a:p>
            <a:pPr marL="292608" lvl="1" indent="0">
              <a:buNone/>
            </a:pPr>
            <a:r>
              <a:rPr lang="en-US" sz="2200" dirty="0">
                <a:hlinkClick r:id="rId2"/>
              </a:rPr>
              <a:t>https://www.bing.com/videos/search?q=aidet&amp;&amp;view=detail&amp;mid=32BA5627E89919D08FEC32BA5627E89919D08FEC&amp;&amp;FORM=VDRVRV</a:t>
            </a:r>
            <a:endParaRPr lang="en-US" sz="2200" dirty="0"/>
          </a:p>
          <a:p>
            <a:pPr marL="292608" lvl="1" indent="0">
              <a:buNone/>
            </a:pPr>
            <a:r>
              <a:rPr lang="en-US" sz="2200" dirty="0"/>
              <a:t>(4 minute video)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sz="1200" dirty="0"/>
              <a:t/>
            </a:r>
            <a:br>
              <a:rPr lang="en-US" sz="12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89054"/>
          </a:xfrm>
        </p:spPr>
        <p:txBody>
          <a:bodyPr/>
          <a:lstStyle/>
          <a:p>
            <a:pPr algn="ctr"/>
            <a:r>
              <a:rPr lang="en-US" sz="2800" dirty="0">
                <a:latin typeface="+mn-lt"/>
              </a:rPr>
              <a:t>Diagnostic Imaging 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9747" y="1828802"/>
            <a:ext cx="7772400" cy="4225925"/>
          </a:xfrm>
        </p:spPr>
        <p:txBody>
          <a:bodyPr/>
          <a:lstStyle/>
          <a:p>
            <a:r>
              <a:rPr lang="en-US" sz="2400" dirty="0"/>
              <a:t>X-ray </a:t>
            </a:r>
          </a:p>
          <a:p>
            <a:r>
              <a:rPr lang="en-US" sz="2400" dirty="0"/>
              <a:t>CT</a:t>
            </a:r>
          </a:p>
          <a:p>
            <a:r>
              <a:rPr lang="en-US" sz="2400" dirty="0"/>
              <a:t>MRI </a:t>
            </a:r>
          </a:p>
          <a:p>
            <a:r>
              <a:rPr lang="en-US" sz="2400" dirty="0"/>
              <a:t>Nuclear Medicine</a:t>
            </a:r>
          </a:p>
          <a:p>
            <a:r>
              <a:rPr lang="en-US" sz="2400" dirty="0"/>
              <a:t>Ultrasound</a:t>
            </a:r>
          </a:p>
          <a:p>
            <a:r>
              <a:rPr lang="en-US" sz="2400" dirty="0"/>
              <a:t>Radiation Therapy</a:t>
            </a:r>
          </a:p>
          <a:p>
            <a:endParaRPr lang="en-US" sz="2400" dirty="0"/>
          </a:p>
        </p:txBody>
      </p:sp>
      <p:pic>
        <p:nvPicPr>
          <p:cNvPr id="2052" name="Picture 4" descr="Image result for imaging modalities imag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14"/>
          <a:stretch/>
        </p:blipFill>
        <p:spPr bwMode="auto">
          <a:xfrm>
            <a:off x="4419268" y="2200759"/>
            <a:ext cx="7386737" cy="253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49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485193"/>
            <a:ext cx="8077200" cy="765110"/>
          </a:xfrm>
        </p:spPr>
        <p:txBody>
          <a:bodyPr/>
          <a:lstStyle/>
          <a:p>
            <a:pPr algn="ctr"/>
            <a:r>
              <a:rPr lang="en-US" sz="2800" dirty="0">
                <a:latin typeface="+mn-lt"/>
              </a:rPr>
              <a:t>Where are the Various Medical Imaging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930401"/>
            <a:ext cx="8991600" cy="4013199"/>
          </a:xfrm>
        </p:spPr>
        <p:txBody>
          <a:bodyPr/>
          <a:lstStyle/>
          <a:p>
            <a:pPr lvl="2">
              <a:lnSpc>
                <a:spcPct val="80000"/>
              </a:lnSpc>
            </a:pPr>
            <a:r>
              <a:rPr lang="en-US" altLang="en-US" sz="2000" dirty="0">
                <a:solidFill>
                  <a:schemeClr val="bg2">
                    <a:lumMod val="50000"/>
                  </a:schemeClr>
                </a:solidFill>
              </a:rPr>
              <a:t>Radiography (</a:t>
            </a:r>
            <a:r>
              <a:rPr lang="en-US" altLang="en-US" sz="2000" dirty="0">
                <a:solidFill>
                  <a:srgbClr val="FF0000"/>
                </a:solidFill>
              </a:rPr>
              <a:t>Primary</a:t>
            </a:r>
            <a:r>
              <a:rPr lang="en-US" altLang="en-US" sz="20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lvl="3">
              <a:lnSpc>
                <a:spcPct val="80000"/>
              </a:lnSpc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</a:rPr>
              <a:t>CNM, PIMA, DACC, Clovis </a:t>
            </a:r>
            <a:r>
              <a:rPr lang="en-US" altLang="en-US" dirty="0" smtClean="0">
                <a:solidFill>
                  <a:schemeClr val="bg2">
                    <a:lumMod val="50000"/>
                  </a:schemeClr>
                </a:solidFill>
              </a:rPr>
              <a:t>CC</a:t>
            </a:r>
            <a:endParaRPr lang="en-US" altLang="en-US" dirty="0">
              <a:solidFill>
                <a:schemeClr val="bg2">
                  <a:lumMod val="50000"/>
                </a:schemeClr>
              </a:solidFill>
            </a:endParaRPr>
          </a:p>
          <a:p>
            <a:pPr lvl="2">
              <a:lnSpc>
                <a:spcPct val="80000"/>
              </a:lnSpc>
            </a:pPr>
            <a:r>
              <a:rPr lang="en-US" altLang="en-US" sz="2000" dirty="0" smtClean="0">
                <a:solidFill>
                  <a:schemeClr val="bg2">
                    <a:lumMod val="50000"/>
                  </a:schemeClr>
                </a:solidFill>
              </a:rPr>
              <a:t>Sonography/Ultrasound (</a:t>
            </a:r>
            <a:r>
              <a:rPr lang="en-US" altLang="en-US" sz="2000" dirty="0" smtClean="0">
                <a:solidFill>
                  <a:srgbClr val="FF0000"/>
                </a:solidFill>
              </a:rPr>
              <a:t>Primary</a:t>
            </a:r>
            <a:r>
              <a:rPr lang="en-US" altLang="en-US" sz="20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lvl="3">
              <a:lnSpc>
                <a:spcPct val="80000"/>
              </a:lnSpc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</a:rPr>
              <a:t>CNM, </a:t>
            </a:r>
            <a:r>
              <a:rPr lang="en-US" altLang="en-US" dirty="0" smtClean="0">
                <a:solidFill>
                  <a:schemeClr val="bg2">
                    <a:lumMod val="50000"/>
                  </a:schemeClr>
                </a:solidFill>
              </a:rPr>
              <a:t>DACC</a:t>
            </a:r>
          </a:p>
          <a:p>
            <a:pPr lvl="2">
              <a:lnSpc>
                <a:spcPct val="80000"/>
              </a:lnSpc>
            </a:pPr>
            <a:r>
              <a:rPr lang="en-US" altLang="en-US" sz="2000" dirty="0">
                <a:solidFill>
                  <a:schemeClr val="bg2">
                    <a:lumMod val="50000"/>
                  </a:schemeClr>
                </a:solidFill>
              </a:rPr>
              <a:t>Radiation Therapy (</a:t>
            </a:r>
            <a:r>
              <a:rPr lang="en-US" altLang="en-US" sz="2000" dirty="0">
                <a:solidFill>
                  <a:srgbClr val="FF0000"/>
                </a:solidFill>
              </a:rPr>
              <a:t>Primary</a:t>
            </a:r>
            <a:r>
              <a:rPr lang="en-US" altLang="en-US" sz="20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lvl="3">
              <a:lnSpc>
                <a:spcPct val="80000"/>
              </a:lnSpc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</a:rPr>
              <a:t>Out of </a:t>
            </a:r>
            <a:r>
              <a:rPr lang="en-US" altLang="en-US" dirty="0" smtClean="0">
                <a:solidFill>
                  <a:schemeClr val="bg2">
                    <a:lumMod val="50000"/>
                  </a:schemeClr>
                </a:solidFill>
              </a:rPr>
              <a:t>State</a:t>
            </a:r>
            <a:endParaRPr lang="en-US" alt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lvl="2">
              <a:lnSpc>
                <a:spcPct val="80000"/>
              </a:lnSpc>
            </a:pPr>
            <a:r>
              <a:rPr lang="en-US" altLang="en-US" sz="2000" dirty="0">
                <a:solidFill>
                  <a:schemeClr val="bg2">
                    <a:lumMod val="50000"/>
                  </a:schemeClr>
                </a:solidFill>
              </a:rPr>
              <a:t>Nuclear Medicine (</a:t>
            </a:r>
            <a:r>
              <a:rPr lang="en-US" altLang="en-US" sz="2000" dirty="0">
                <a:solidFill>
                  <a:srgbClr val="FF0000"/>
                </a:solidFill>
              </a:rPr>
              <a:t>Primary</a:t>
            </a:r>
            <a:r>
              <a:rPr lang="en-US" altLang="en-US" sz="20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lvl="3">
              <a:lnSpc>
                <a:spcPct val="80000"/>
              </a:lnSpc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</a:rPr>
              <a:t>UNM </a:t>
            </a:r>
          </a:p>
          <a:p>
            <a:pPr lvl="2">
              <a:lnSpc>
                <a:spcPct val="80000"/>
              </a:lnSpc>
            </a:pPr>
            <a:r>
              <a:rPr lang="en-US" altLang="en-US" sz="2000" dirty="0" smtClean="0">
                <a:solidFill>
                  <a:schemeClr val="bg2">
                    <a:lumMod val="50000"/>
                  </a:schemeClr>
                </a:solidFill>
              </a:rPr>
              <a:t>MRI </a:t>
            </a:r>
            <a:r>
              <a:rPr lang="en-US" altLang="en-US" sz="2000" dirty="0" smtClean="0">
                <a:solidFill>
                  <a:srgbClr val="FF0000"/>
                </a:solidFill>
              </a:rPr>
              <a:t>(Post </a:t>
            </a:r>
            <a:r>
              <a:rPr lang="en-US" altLang="en-US" sz="2000" dirty="0">
                <a:solidFill>
                  <a:srgbClr val="FF0000"/>
                </a:solidFill>
              </a:rPr>
              <a:t>Primary)</a:t>
            </a:r>
          </a:p>
          <a:p>
            <a:pPr lvl="3">
              <a:lnSpc>
                <a:spcPct val="80000"/>
              </a:lnSpc>
            </a:pPr>
            <a:r>
              <a:rPr lang="en-US" altLang="en-US" dirty="0"/>
              <a:t>UNM</a:t>
            </a:r>
          </a:p>
          <a:p>
            <a:pPr lvl="2">
              <a:lnSpc>
                <a:spcPct val="80000"/>
              </a:lnSpc>
            </a:pPr>
            <a:r>
              <a:rPr lang="en-US" altLang="en-US" sz="2000" dirty="0">
                <a:solidFill>
                  <a:schemeClr val="bg2">
                    <a:lumMod val="50000"/>
                  </a:schemeClr>
                </a:solidFill>
              </a:rPr>
              <a:t>CT </a:t>
            </a:r>
            <a:r>
              <a:rPr lang="en-US" altLang="en-US" sz="2000" dirty="0">
                <a:solidFill>
                  <a:srgbClr val="FF0000"/>
                </a:solidFill>
              </a:rPr>
              <a:t>(Post Primary) </a:t>
            </a:r>
          </a:p>
          <a:p>
            <a:pPr lvl="3">
              <a:lnSpc>
                <a:spcPct val="80000"/>
              </a:lnSpc>
            </a:pPr>
            <a:r>
              <a:rPr lang="en-US" altLang="en-US" dirty="0" smtClean="0"/>
              <a:t>UNM</a:t>
            </a:r>
            <a:endParaRPr lang="en-US" altLang="en-US" dirty="0"/>
          </a:p>
          <a:p>
            <a:pPr marL="1371600" lvl="3" indent="0">
              <a:lnSpc>
                <a:spcPct val="80000"/>
              </a:lnSpc>
              <a:buNone/>
            </a:pPr>
            <a:r>
              <a:rPr lang="en-US" altLang="en-US" dirty="0"/>
              <a:t>		</a:t>
            </a:r>
            <a:endParaRPr lang="en-US" alt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914400" lvl="2" indent="0">
              <a:lnSpc>
                <a:spcPct val="80000"/>
              </a:lnSpc>
              <a:buNone/>
            </a:pPr>
            <a:endParaRPr lang="en-US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2755" y="5544235"/>
            <a:ext cx="7772400" cy="646331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*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In order to obtain a post primary certification you must first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complete a primary certification.</a:t>
            </a:r>
          </a:p>
        </p:txBody>
      </p:sp>
    </p:spTree>
    <p:extLst>
      <p:ext uri="{BB962C8B-B14F-4D97-AF65-F5344CB8AC3E}">
        <p14:creationId xmlns:p14="http://schemas.microsoft.com/office/powerpoint/2010/main" val="120071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33070"/>
          </a:xfrm>
        </p:spPr>
        <p:txBody>
          <a:bodyPr/>
          <a:lstStyle/>
          <a:p>
            <a:pPr algn="ctr"/>
            <a:r>
              <a:rPr lang="en-US" sz="2800" dirty="0"/>
              <a:t>What is an X-Ray/General Radiography?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6089" y="2098676"/>
            <a:ext cx="4495800" cy="3692525"/>
          </a:xfrm>
        </p:spPr>
        <p:txBody>
          <a:bodyPr/>
          <a:lstStyle/>
          <a:p>
            <a:pPr marL="201168" lvl="1" indent="0">
              <a:buNone/>
            </a:pPr>
            <a:r>
              <a:rPr lang="en-US" sz="2400" dirty="0"/>
              <a:t>A photographic or digital image of the internal composition of something, especially a part of the body, produced by X-rays being passed through it and being absorbed to different degrees by different materials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2514599"/>
            <a:ext cx="4697962" cy="319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Custom 2">
      <a:dk1>
        <a:srgbClr val="000000"/>
      </a:dk1>
      <a:lt1>
        <a:srgbClr val="FFFFFF"/>
      </a:lt1>
      <a:dk2>
        <a:srgbClr val="63666A"/>
      </a:dk2>
      <a:lt2>
        <a:srgbClr val="A7A8AA"/>
      </a:lt2>
      <a:accent1>
        <a:srgbClr val="BA0C2F"/>
      </a:accent1>
      <a:accent2>
        <a:srgbClr val="BA0C2F"/>
      </a:accent2>
      <a:accent3>
        <a:srgbClr val="008A86"/>
      </a:accent3>
      <a:accent4>
        <a:srgbClr val="ED8B00"/>
      </a:accent4>
      <a:accent5>
        <a:srgbClr val="A8AA19"/>
      </a:accent5>
      <a:accent6>
        <a:srgbClr val="C05131"/>
      </a:accent6>
      <a:hlink>
        <a:srgbClr val="008A86"/>
      </a:hlink>
      <a:folHlink>
        <a:srgbClr val="BA0C2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182</TotalTime>
  <Words>1454</Words>
  <Application>Microsoft Office PowerPoint</Application>
  <PresentationFormat>Widescreen</PresentationFormat>
  <Paragraphs>262</Paragraphs>
  <Slides>39</Slides>
  <Notes>9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Times New Roman</vt:lpstr>
      <vt:lpstr>Wingdings</vt:lpstr>
      <vt:lpstr>Retrospect</vt:lpstr>
      <vt:lpstr>Clip</vt:lpstr>
      <vt:lpstr>PowerPoint Presentation</vt:lpstr>
      <vt:lpstr>UNM Radiologic Sciences Program </vt:lpstr>
      <vt:lpstr>What is radiation?</vt:lpstr>
      <vt:lpstr>SOURCES OF RADIATION Terrestrial Radiation</vt:lpstr>
      <vt:lpstr>PowerPoint Presentation</vt:lpstr>
      <vt:lpstr>What Does a Radiologic Technologist Do?</vt:lpstr>
      <vt:lpstr>Diagnostic Imaging Is?</vt:lpstr>
      <vt:lpstr>Where are the Various Medical Imaging Programs</vt:lpstr>
      <vt:lpstr>What is an X-Ray/General Radiography? </vt:lpstr>
      <vt:lpstr>PowerPoint Presentation</vt:lpstr>
      <vt:lpstr>X-Ray/Radiography in New Mexico </vt:lpstr>
      <vt:lpstr>What is an Ultrasound (Sonography)?</vt:lpstr>
      <vt:lpstr>Ultrasound Then and Now</vt:lpstr>
      <vt:lpstr>Sonography/Ultrasound in New Mexico </vt:lpstr>
      <vt:lpstr>What is an Radiation Therapy?</vt:lpstr>
      <vt:lpstr>Radiation Therapy </vt:lpstr>
      <vt:lpstr>Radiation Therapy vs. Chemotherapy</vt:lpstr>
      <vt:lpstr>What is Nuclear Medicine?</vt:lpstr>
      <vt:lpstr>Nuclear Medicine Bone Scan vs. PET Scan</vt:lpstr>
      <vt:lpstr>PET/CT Melanoma (Rt. Thigh)</vt:lpstr>
      <vt:lpstr>Nuclear Medicine Renogram Exam</vt:lpstr>
      <vt:lpstr>Nuclear Medicine Hepatobiliary (HIDA) Exam</vt:lpstr>
      <vt:lpstr>Nuclear Medicine in New Mexico </vt:lpstr>
      <vt:lpstr>What is CT? </vt:lpstr>
      <vt:lpstr>PowerPoint Presentation</vt:lpstr>
      <vt:lpstr>PowerPoint Presentation</vt:lpstr>
      <vt:lpstr>PowerPoint Presentation</vt:lpstr>
      <vt:lpstr>Computed Tomography (CT) in New Mexico </vt:lpstr>
      <vt:lpstr>What is an MRI ?</vt:lpstr>
      <vt:lpstr>MRI IMAGES</vt:lpstr>
      <vt:lpstr>Dangers of MRI</vt:lpstr>
      <vt:lpstr>MRI of a Knee</vt:lpstr>
      <vt:lpstr>Magnetic Resonance Imaging (MRI) in New Mexico </vt:lpstr>
      <vt:lpstr>Where will I work as a technologist?</vt:lpstr>
      <vt:lpstr>What are the hours of work?</vt:lpstr>
      <vt:lpstr>Where do I start to become an imaging technologist?</vt:lpstr>
      <vt:lpstr>Coursework and Clinical Overview at UNM to complete a BSRS &amp;/or Certificate</vt:lpstr>
      <vt:lpstr>Are you Empathetic?</vt:lpstr>
      <vt:lpstr>Contact Information for Program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Ethan Gregory Rule</dc:creator>
  <cp:lastModifiedBy>Windows User</cp:lastModifiedBy>
  <cp:revision>32</cp:revision>
  <dcterms:created xsi:type="dcterms:W3CDTF">2017-06-25T02:05:31Z</dcterms:created>
  <dcterms:modified xsi:type="dcterms:W3CDTF">2020-09-10T23:47:44Z</dcterms:modified>
</cp:coreProperties>
</file>