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5"/>
  </p:notesMasterIdLst>
  <p:sldIdLst>
    <p:sldId id="256" r:id="rId2"/>
    <p:sldId id="257" r:id="rId3"/>
    <p:sldId id="296" r:id="rId4"/>
    <p:sldId id="260" r:id="rId5"/>
    <p:sldId id="295" r:id="rId6"/>
    <p:sldId id="261" r:id="rId7"/>
    <p:sldId id="262" r:id="rId8"/>
    <p:sldId id="263" r:id="rId9"/>
    <p:sldId id="265" r:id="rId10"/>
    <p:sldId id="286" r:id="rId11"/>
    <p:sldId id="264" r:id="rId12"/>
    <p:sldId id="300" r:id="rId13"/>
    <p:sldId id="299" r:id="rId14"/>
    <p:sldId id="270" r:id="rId15"/>
    <p:sldId id="268" r:id="rId16"/>
    <p:sldId id="276" r:id="rId17"/>
    <p:sldId id="297" r:id="rId18"/>
    <p:sldId id="277" r:id="rId19"/>
    <p:sldId id="278" r:id="rId20"/>
    <p:sldId id="279" r:id="rId21"/>
    <p:sldId id="280" r:id="rId22"/>
    <p:sldId id="269" r:id="rId23"/>
    <p:sldId id="271" r:id="rId24"/>
    <p:sldId id="272" r:id="rId25"/>
    <p:sldId id="284" r:id="rId26"/>
    <p:sldId id="274" r:id="rId27"/>
    <p:sldId id="275" r:id="rId28"/>
    <p:sldId id="281" r:id="rId29"/>
    <p:sldId id="282" r:id="rId30"/>
    <p:sldId id="283" r:id="rId31"/>
    <p:sldId id="301" r:id="rId32"/>
    <p:sldId id="288" r:id="rId33"/>
    <p:sldId id="287" r:id="rId34"/>
    <p:sldId id="289" r:id="rId35"/>
    <p:sldId id="290" r:id="rId36"/>
    <p:sldId id="302" r:id="rId37"/>
    <p:sldId id="292" r:id="rId38"/>
    <p:sldId id="304" r:id="rId39"/>
    <p:sldId id="305" r:id="rId40"/>
    <p:sldId id="306" r:id="rId41"/>
    <p:sldId id="291" r:id="rId42"/>
    <p:sldId id="303" r:id="rId43"/>
    <p:sldId id="307" r:id="rId44"/>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858A"/>
    <a:srgbClr val="008995"/>
    <a:srgbClr val="FFCC00"/>
    <a:srgbClr val="3399FF"/>
    <a:srgbClr val="66CCFF"/>
    <a:srgbClr val="9966FF"/>
    <a:srgbClr val="009CA8"/>
    <a:srgbClr val="00BAC8"/>
    <a:srgbClr val="FB7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1" autoAdjust="0"/>
    <p:restoredTop sz="94669" autoAdjust="0"/>
  </p:normalViewPr>
  <p:slideViewPr>
    <p:cSldViewPr snapToGrid="0">
      <p:cViewPr varScale="1">
        <p:scale>
          <a:sx n="103" d="100"/>
          <a:sy n="103" d="100"/>
        </p:scale>
        <p:origin x="35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7" d="100"/>
          <a:sy n="67" d="100"/>
        </p:scale>
        <p:origin x="249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8B6A4-56AF-45C3-BA01-ABF0F1981A6A}" type="doc">
      <dgm:prSet loTypeId="urn:microsoft.com/office/officeart/2005/8/layout/process1" loCatId="process" qsTypeId="urn:microsoft.com/office/officeart/2005/8/quickstyle/simple1" qsCatId="simple" csTypeId="urn:microsoft.com/office/officeart/2005/8/colors/accent1_2" csCatId="accent1" phldr="1"/>
      <dgm:spPr/>
    </dgm:pt>
    <dgm:pt modelId="{9E18BC73-61DF-41F9-9CAF-F30547DF6B50}">
      <dgm:prSet phldrT="[Text]" custT="1"/>
      <dgm:spPr/>
      <dgm:t>
        <a:bodyPr/>
        <a:lstStyle/>
        <a:p>
          <a:r>
            <a:rPr lang="en-US" sz="1600" dirty="0" smtClean="0"/>
            <a:t>Donor gives $50,000 to establish an Endowment for lung cancer research</a:t>
          </a:r>
          <a:endParaRPr lang="en-US" sz="1600" dirty="0"/>
        </a:p>
      </dgm:t>
    </dgm:pt>
    <dgm:pt modelId="{014FF9A1-233D-48B6-8E34-20401E6087D2}" type="parTrans" cxnId="{936D893D-700D-47AE-9E64-805BBCB9B684}">
      <dgm:prSet/>
      <dgm:spPr/>
      <dgm:t>
        <a:bodyPr/>
        <a:lstStyle/>
        <a:p>
          <a:endParaRPr lang="en-US"/>
        </a:p>
      </dgm:t>
    </dgm:pt>
    <dgm:pt modelId="{9EC5BE8E-04A3-44BF-B8E0-191E6397C533}" type="sibTrans" cxnId="{936D893D-700D-47AE-9E64-805BBCB9B684}">
      <dgm:prSet/>
      <dgm:spPr/>
      <dgm:t>
        <a:bodyPr/>
        <a:lstStyle/>
        <a:p>
          <a:endParaRPr lang="en-US"/>
        </a:p>
      </dgm:t>
    </dgm:pt>
    <dgm:pt modelId="{3CE17EAF-3A1E-43BF-88F0-CED798F9C839}">
      <dgm:prSet phldrT="[Text]" custT="1"/>
      <dgm:spPr/>
      <dgm:t>
        <a:bodyPr/>
        <a:lstStyle/>
        <a:p>
          <a:r>
            <a:rPr lang="en-US" sz="1600" dirty="0" smtClean="0"/>
            <a:t>UNM Foundation deposits $50,000 in endowed fund and invests</a:t>
          </a:r>
          <a:endParaRPr lang="en-US" sz="1600" dirty="0"/>
        </a:p>
      </dgm:t>
    </dgm:pt>
    <dgm:pt modelId="{DE1F5B72-E05A-4F27-B0D1-1FA976E5979C}" type="parTrans" cxnId="{C951AF74-9309-4B01-B5D1-2707F8D8D35D}">
      <dgm:prSet/>
      <dgm:spPr/>
      <dgm:t>
        <a:bodyPr/>
        <a:lstStyle/>
        <a:p>
          <a:endParaRPr lang="en-US"/>
        </a:p>
      </dgm:t>
    </dgm:pt>
    <dgm:pt modelId="{0E6ED508-45CC-4E11-B0F1-D7B118DEC54D}" type="sibTrans" cxnId="{C951AF74-9309-4B01-B5D1-2707F8D8D35D}">
      <dgm:prSet/>
      <dgm:spPr/>
      <dgm:t>
        <a:bodyPr/>
        <a:lstStyle/>
        <a:p>
          <a:endParaRPr lang="en-US"/>
        </a:p>
      </dgm:t>
    </dgm:pt>
    <dgm:pt modelId="{1BAF4494-B251-41ED-9435-5E92B02A84E4}">
      <dgm:prSet phldrT="[Text]" custT="1"/>
      <dgm:spPr/>
      <dgm:t>
        <a:bodyPr/>
        <a:lstStyle/>
        <a:p>
          <a:r>
            <a:rPr lang="en-US" sz="1600" dirty="0" smtClean="0"/>
            <a:t>UNM Foundation posts earnings from investment to account code </a:t>
          </a:r>
          <a:r>
            <a:rPr lang="en-US" sz="1600" smtClean="0"/>
            <a:t>1011  or 12P0 in </a:t>
          </a:r>
          <a:r>
            <a:rPr lang="en-US" sz="1600" dirty="0" smtClean="0"/>
            <a:t>endowed spending index*</a:t>
          </a:r>
          <a:endParaRPr lang="en-US" sz="1600" dirty="0"/>
        </a:p>
      </dgm:t>
    </dgm:pt>
    <dgm:pt modelId="{6024F49A-7BF2-4DF8-A932-7206F4243D0D}" type="parTrans" cxnId="{80CB5FB6-2776-486E-94C7-B6FE76F46516}">
      <dgm:prSet/>
      <dgm:spPr/>
      <dgm:t>
        <a:bodyPr/>
        <a:lstStyle/>
        <a:p>
          <a:endParaRPr lang="en-US"/>
        </a:p>
      </dgm:t>
    </dgm:pt>
    <dgm:pt modelId="{9DC7F952-B15C-4191-8C4D-086274B342F1}" type="sibTrans" cxnId="{80CB5FB6-2776-486E-94C7-B6FE76F46516}">
      <dgm:prSet/>
      <dgm:spPr/>
      <dgm:t>
        <a:bodyPr/>
        <a:lstStyle/>
        <a:p>
          <a:endParaRPr lang="en-US"/>
        </a:p>
      </dgm:t>
    </dgm:pt>
    <dgm:pt modelId="{B71924A3-6575-4675-8330-0D760A92CCAB}" type="pres">
      <dgm:prSet presAssocID="{19A8B6A4-56AF-45C3-BA01-ABF0F1981A6A}" presName="Name0" presStyleCnt="0">
        <dgm:presLayoutVars>
          <dgm:dir/>
          <dgm:resizeHandles val="exact"/>
        </dgm:presLayoutVars>
      </dgm:prSet>
      <dgm:spPr/>
    </dgm:pt>
    <dgm:pt modelId="{A3AB8D3C-1760-4E45-8BE2-EE177D32F652}" type="pres">
      <dgm:prSet presAssocID="{9E18BC73-61DF-41F9-9CAF-F30547DF6B50}" presName="node" presStyleLbl="node1" presStyleIdx="0" presStyleCnt="3">
        <dgm:presLayoutVars>
          <dgm:bulletEnabled val="1"/>
        </dgm:presLayoutVars>
      </dgm:prSet>
      <dgm:spPr/>
      <dgm:t>
        <a:bodyPr/>
        <a:lstStyle/>
        <a:p>
          <a:endParaRPr lang="en-US"/>
        </a:p>
      </dgm:t>
    </dgm:pt>
    <dgm:pt modelId="{A0345DA3-DA5C-4E4E-A08C-61CB7AAE7A3C}" type="pres">
      <dgm:prSet presAssocID="{9EC5BE8E-04A3-44BF-B8E0-191E6397C533}" presName="sibTrans" presStyleLbl="sibTrans2D1" presStyleIdx="0" presStyleCnt="2"/>
      <dgm:spPr/>
      <dgm:t>
        <a:bodyPr/>
        <a:lstStyle/>
        <a:p>
          <a:endParaRPr lang="en-US"/>
        </a:p>
      </dgm:t>
    </dgm:pt>
    <dgm:pt modelId="{8C27F4B5-C223-4B56-AB7A-43A3D2755826}" type="pres">
      <dgm:prSet presAssocID="{9EC5BE8E-04A3-44BF-B8E0-191E6397C533}" presName="connectorText" presStyleLbl="sibTrans2D1" presStyleIdx="0" presStyleCnt="2"/>
      <dgm:spPr/>
      <dgm:t>
        <a:bodyPr/>
        <a:lstStyle/>
        <a:p>
          <a:endParaRPr lang="en-US"/>
        </a:p>
      </dgm:t>
    </dgm:pt>
    <dgm:pt modelId="{77FB01ED-5C6D-417F-A48E-E173CFE09358}" type="pres">
      <dgm:prSet presAssocID="{3CE17EAF-3A1E-43BF-88F0-CED798F9C839}" presName="node" presStyleLbl="node1" presStyleIdx="1" presStyleCnt="3" custLinFactNeighborX="2647" custLinFactNeighborY="1329">
        <dgm:presLayoutVars>
          <dgm:bulletEnabled val="1"/>
        </dgm:presLayoutVars>
      </dgm:prSet>
      <dgm:spPr/>
      <dgm:t>
        <a:bodyPr/>
        <a:lstStyle/>
        <a:p>
          <a:endParaRPr lang="en-US"/>
        </a:p>
      </dgm:t>
    </dgm:pt>
    <dgm:pt modelId="{DA3FDAD6-6623-4DE8-9999-31B8B8C21B3D}" type="pres">
      <dgm:prSet presAssocID="{0E6ED508-45CC-4E11-B0F1-D7B118DEC54D}" presName="sibTrans" presStyleLbl="sibTrans2D1" presStyleIdx="1" presStyleCnt="2"/>
      <dgm:spPr/>
      <dgm:t>
        <a:bodyPr/>
        <a:lstStyle/>
        <a:p>
          <a:endParaRPr lang="en-US"/>
        </a:p>
      </dgm:t>
    </dgm:pt>
    <dgm:pt modelId="{EA152242-C8DB-4E00-8C0F-147C7C38B9EC}" type="pres">
      <dgm:prSet presAssocID="{0E6ED508-45CC-4E11-B0F1-D7B118DEC54D}" presName="connectorText" presStyleLbl="sibTrans2D1" presStyleIdx="1" presStyleCnt="2"/>
      <dgm:spPr/>
      <dgm:t>
        <a:bodyPr/>
        <a:lstStyle/>
        <a:p>
          <a:endParaRPr lang="en-US"/>
        </a:p>
      </dgm:t>
    </dgm:pt>
    <dgm:pt modelId="{21CC959C-2A99-4769-BEEF-B7B9162237C4}" type="pres">
      <dgm:prSet presAssocID="{1BAF4494-B251-41ED-9435-5E92B02A84E4}" presName="node" presStyleLbl="node1" presStyleIdx="2" presStyleCnt="3">
        <dgm:presLayoutVars>
          <dgm:bulletEnabled val="1"/>
        </dgm:presLayoutVars>
      </dgm:prSet>
      <dgm:spPr/>
      <dgm:t>
        <a:bodyPr/>
        <a:lstStyle/>
        <a:p>
          <a:endParaRPr lang="en-US"/>
        </a:p>
      </dgm:t>
    </dgm:pt>
  </dgm:ptLst>
  <dgm:cxnLst>
    <dgm:cxn modelId="{5798C7B6-06AD-471B-A409-E490A5B14516}" type="presOf" srcId="{1BAF4494-B251-41ED-9435-5E92B02A84E4}" destId="{21CC959C-2A99-4769-BEEF-B7B9162237C4}" srcOrd="0" destOrd="0" presId="urn:microsoft.com/office/officeart/2005/8/layout/process1"/>
    <dgm:cxn modelId="{6236EC4C-9896-499A-989C-82B4ADE22B32}" type="presOf" srcId="{9EC5BE8E-04A3-44BF-B8E0-191E6397C533}" destId="{A0345DA3-DA5C-4E4E-A08C-61CB7AAE7A3C}" srcOrd="0" destOrd="0" presId="urn:microsoft.com/office/officeart/2005/8/layout/process1"/>
    <dgm:cxn modelId="{80CB5FB6-2776-486E-94C7-B6FE76F46516}" srcId="{19A8B6A4-56AF-45C3-BA01-ABF0F1981A6A}" destId="{1BAF4494-B251-41ED-9435-5E92B02A84E4}" srcOrd="2" destOrd="0" parTransId="{6024F49A-7BF2-4DF8-A932-7206F4243D0D}" sibTransId="{9DC7F952-B15C-4191-8C4D-086274B342F1}"/>
    <dgm:cxn modelId="{3FA0657A-17C3-46FF-B382-C7F90904D8C6}" type="presOf" srcId="{0E6ED508-45CC-4E11-B0F1-D7B118DEC54D}" destId="{DA3FDAD6-6623-4DE8-9999-31B8B8C21B3D}" srcOrd="0" destOrd="0" presId="urn:microsoft.com/office/officeart/2005/8/layout/process1"/>
    <dgm:cxn modelId="{C951AF74-9309-4B01-B5D1-2707F8D8D35D}" srcId="{19A8B6A4-56AF-45C3-BA01-ABF0F1981A6A}" destId="{3CE17EAF-3A1E-43BF-88F0-CED798F9C839}" srcOrd="1" destOrd="0" parTransId="{DE1F5B72-E05A-4F27-B0D1-1FA976E5979C}" sibTransId="{0E6ED508-45CC-4E11-B0F1-D7B118DEC54D}"/>
    <dgm:cxn modelId="{650DBCED-B182-4649-87F1-214026B16F7B}" type="presOf" srcId="{19A8B6A4-56AF-45C3-BA01-ABF0F1981A6A}" destId="{B71924A3-6575-4675-8330-0D760A92CCAB}" srcOrd="0" destOrd="0" presId="urn:microsoft.com/office/officeart/2005/8/layout/process1"/>
    <dgm:cxn modelId="{40936043-DEC7-40B0-B8E3-3EA19BAD21A6}" type="presOf" srcId="{0E6ED508-45CC-4E11-B0F1-D7B118DEC54D}" destId="{EA152242-C8DB-4E00-8C0F-147C7C38B9EC}" srcOrd="1" destOrd="0" presId="urn:microsoft.com/office/officeart/2005/8/layout/process1"/>
    <dgm:cxn modelId="{91EEE36E-DDF0-4822-939F-84A1A4D97C56}" type="presOf" srcId="{9E18BC73-61DF-41F9-9CAF-F30547DF6B50}" destId="{A3AB8D3C-1760-4E45-8BE2-EE177D32F652}" srcOrd="0" destOrd="0" presId="urn:microsoft.com/office/officeart/2005/8/layout/process1"/>
    <dgm:cxn modelId="{936D893D-700D-47AE-9E64-805BBCB9B684}" srcId="{19A8B6A4-56AF-45C3-BA01-ABF0F1981A6A}" destId="{9E18BC73-61DF-41F9-9CAF-F30547DF6B50}" srcOrd="0" destOrd="0" parTransId="{014FF9A1-233D-48B6-8E34-20401E6087D2}" sibTransId="{9EC5BE8E-04A3-44BF-B8E0-191E6397C533}"/>
    <dgm:cxn modelId="{EABE91C2-B417-449A-872C-92D55444B75F}" type="presOf" srcId="{3CE17EAF-3A1E-43BF-88F0-CED798F9C839}" destId="{77FB01ED-5C6D-417F-A48E-E173CFE09358}" srcOrd="0" destOrd="0" presId="urn:microsoft.com/office/officeart/2005/8/layout/process1"/>
    <dgm:cxn modelId="{3BCA7628-8A7A-4381-8227-7731DAE81C3A}" type="presOf" srcId="{9EC5BE8E-04A3-44BF-B8E0-191E6397C533}" destId="{8C27F4B5-C223-4B56-AB7A-43A3D2755826}" srcOrd="1" destOrd="0" presId="urn:microsoft.com/office/officeart/2005/8/layout/process1"/>
    <dgm:cxn modelId="{BB1E8B80-1F58-40B6-9B86-0CCDC746E50F}" type="presParOf" srcId="{B71924A3-6575-4675-8330-0D760A92CCAB}" destId="{A3AB8D3C-1760-4E45-8BE2-EE177D32F652}" srcOrd="0" destOrd="0" presId="urn:microsoft.com/office/officeart/2005/8/layout/process1"/>
    <dgm:cxn modelId="{2D18D63D-7A5D-44FB-9FAD-24BD48100677}" type="presParOf" srcId="{B71924A3-6575-4675-8330-0D760A92CCAB}" destId="{A0345DA3-DA5C-4E4E-A08C-61CB7AAE7A3C}" srcOrd="1" destOrd="0" presId="urn:microsoft.com/office/officeart/2005/8/layout/process1"/>
    <dgm:cxn modelId="{E5683CD8-49E5-4C88-A16D-FD22E8C57E09}" type="presParOf" srcId="{A0345DA3-DA5C-4E4E-A08C-61CB7AAE7A3C}" destId="{8C27F4B5-C223-4B56-AB7A-43A3D2755826}" srcOrd="0" destOrd="0" presId="urn:microsoft.com/office/officeart/2005/8/layout/process1"/>
    <dgm:cxn modelId="{A8F97CE6-2F35-4505-862C-477BBDE5A4CC}" type="presParOf" srcId="{B71924A3-6575-4675-8330-0D760A92CCAB}" destId="{77FB01ED-5C6D-417F-A48E-E173CFE09358}" srcOrd="2" destOrd="0" presId="urn:microsoft.com/office/officeart/2005/8/layout/process1"/>
    <dgm:cxn modelId="{4D3D3BBF-AD19-40BF-9CB6-830A1FEC628A}" type="presParOf" srcId="{B71924A3-6575-4675-8330-0D760A92CCAB}" destId="{DA3FDAD6-6623-4DE8-9999-31B8B8C21B3D}" srcOrd="3" destOrd="0" presId="urn:microsoft.com/office/officeart/2005/8/layout/process1"/>
    <dgm:cxn modelId="{91E324AC-17F2-4099-B2EA-785720AB1AE9}" type="presParOf" srcId="{DA3FDAD6-6623-4DE8-9999-31B8B8C21B3D}" destId="{EA152242-C8DB-4E00-8C0F-147C7C38B9EC}" srcOrd="0" destOrd="0" presId="urn:microsoft.com/office/officeart/2005/8/layout/process1"/>
    <dgm:cxn modelId="{1C66A96A-D07A-4C99-A0DD-F0B4F931CAF7}" type="presParOf" srcId="{B71924A3-6575-4675-8330-0D760A92CCAB}" destId="{21CC959C-2A99-4769-BEEF-B7B9162237C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D7AB0F-C7FD-44F4-916B-B1494DF66756}" type="doc">
      <dgm:prSet loTypeId="urn:microsoft.com/office/officeart/2005/8/layout/hProcess9" loCatId="process" qsTypeId="urn:microsoft.com/office/officeart/2005/8/quickstyle/simple1" qsCatId="simple" csTypeId="urn:microsoft.com/office/officeart/2005/8/colors/accent1_2" csCatId="accent1" phldr="1"/>
      <dgm:spPr/>
    </dgm:pt>
    <dgm:pt modelId="{1965FC22-2FD0-4D3D-91FE-15658FC6DD46}">
      <dgm:prSet phldrT="[Text]" custT="1"/>
      <dgm:spPr/>
      <dgm:t>
        <a:bodyPr/>
        <a:lstStyle/>
        <a:p>
          <a:r>
            <a:rPr lang="en-US" sz="1400" dirty="0" smtClean="0"/>
            <a:t>Donor gives $50,000 to be spent in its entirety for lung cancer research</a:t>
          </a:r>
          <a:endParaRPr lang="en-US" sz="1400" dirty="0"/>
        </a:p>
      </dgm:t>
    </dgm:pt>
    <dgm:pt modelId="{C495C14D-A64C-4093-9008-77D0B1F49021}" type="parTrans" cxnId="{0B08CA5F-FAEF-4998-AF88-615049768DE1}">
      <dgm:prSet/>
      <dgm:spPr/>
      <dgm:t>
        <a:bodyPr/>
        <a:lstStyle/>
        <a:p>
          <a:endParaRPr lang="en-US"/>
        </a:p>
      </dgm:t>
    </dgm:pt>
    <dgm:pt modelId="{28CCD1A3-FFEB-45AE-92F6-3DF81BCC9264}" type="sibTrans" cxnId="{0B08CA5F-FAEF-4998-AF88-615049768DE1}">
      <dgm:prSet/>
      <dgm:spPr/>
      <dgm:t>
        <a:bodyPr/>
        <a:lstStyle/>
        <a:p>
          <a:endParaRPr lang="en-US"/>
        </a:p>
      </dgm:t>
    </dgm:pt>
    <dgm:pt modelId="{205B3281-3370-4331-AF7D-353F3E0AEC78}">
      <dgm:prSet phldrT="[Text]" custT="1"/>
      <dgm:spPr/>
      <dgm:t>
        <a:bodyPr/>
        <a:lstStyle/>
        <a:p>
          <a:r>
            <a:rPr lang="en-US" sz="1400" dirty="0" smtClean="0"/>
            <a:t>UNM Foundation deposits  $50,000 to Non-Endowed Fund for lung cancer research</a:t>
          </a:r>
          <a:endParaRPr lang="en-US" sz="1400" dirty="0"/>
        </a:p>
      </dgm:t>
    </dgm:pt>
    <dgm:pt modelId="{138B4AD4-CC13-4E1F-8E52-E14517581108}" type="parTrans" cxnId="{331CFB02-F104-48B3-BEB8-F3DAA85F063D}">
      <dgm:prSet/>
      <dgm:spPr/>
      <dgm:t>
        <a:bodyPr/>
        <a:lstStyle/>
        <a:p>
          <a:endParaRPr lang="en-US"/>
        </a:p>
      </dgm:t>
    </dgm:pt>
    <dgm:pt modelId="{921E67BF-EE61-4EF3-BC55-13B1093BF290}" type="sibTrans" cxnId="{331CFB02-F104-48B3-BEB8-F3DAA85F063D}">
      <dgm:prSet/>
      <dgm:spPr/>
      <dgm:t>
        <a:bodyPr/>
        <a:lstStyle/>
        <a:p>
          <a:endParaRPr lang="en-US"/>
        </a:p>
      </dgm:t>
    </dgm:pt>
    <dgm:pt modelId="{6B74DA1B-97C5-4125-A282-9FFC9D040B62}">
      <dgm:prSet phldrT="[Text]" custT="1"/>
      <dgm:spPr/>
      <dgm:t>
        <a:bodyPr/>
        <a:lstStyle/>
        <a:p>
          <a:r>
            <a:rPr lang="en-US" sz="1400" dirty="0" smtClean="0"/>
            <a:t>UNM Foundation posts $50,000 to account code 1000 in appropriate non-endowed index*</a:t>
          </a:r>
          <a:endParaRPr lang="en-US" sz="1400" dirty="0"/>
        </a:p>
      </dgm:t>
    </dgm:pt>
    <dgm:pt modelId="{376C40E7-DDCF-487E-8A1C-2DC6E2C8285F}" type="parTrans" cxnId="{5F701E5A-5502-4F4B-8E16-EBD83C26D615}">
      <dgm:prSet/>
      <dgm:spPr/>
      <dgm:t>
        <a:bodyPr/>
        <a:lstStyle/>
        <a:p>
          <a:endParaRPr lang="en-US"/>
        </a:p>
      </dgm:t>
    </dgm:pt>
    <dgm:pt modelId="{A8EEA485-C6EA-408A-A442-0DFA307C00CE}" type="sibTrans" cxnId="{5F701E5A-5502-4F4B-8E16-EBD83C26D615}">
      <dgm:prSet/>
      <dgm:spPr/>
      <dgm:t>
        <a:bodyPr/>
        <a:lstStyle/>
        <a:p>
          <a:endParaRPr lang="en-US"/>
        </a:p>
      </dgm:t>
    </dgm:pt>
    <dgm:pt modelId="{760740A9-7F17-4C6B-9645-9BE5A950003C}" type="pres">
      <dgm:prSet presAssocID="{AED7AB0F-C7FD-44F4-916B-B1494DF66756}" presName="CompostProcess" presStyleCnt="0">
        <dgm:presLayoutVars>
          <dgm:dir/>
          <dgm:resizeHandles val="exact"/>
        </dgm:presLayoutVars>
      </dgm:prSet>
      <dgm:spPr/>
    </dgm:pt>
    <dgm:pt modelId="{68B613AD-0372-4B05-A9BC-86BA704A50F2}" type="pres">
      <dgm:prSet presAssocID="{AED7AB0F-C7FD-44F4-916B-B1494DF66756}" presName="arrow" presStyleLbl="bgShp" presStyleIdx="0" presStyleCnt="1"/>
      <dgm:spPr/>
    </dgm:pt>
    <dgm:pt modelId="{A4C74F38-D4A1-4F46-8E18-53E66117F210}" type="pres">
      <dgm:prSet presAssocID="{AED7AB0F-C7FD-44F4-916B-B1494DF66756}" presName="linearProcess" presStyleCnt="0"/>
      <dgm:spPr/>
    </dgm:pt>
    <dgm:pt modelId="{01454F93-2CE6-4A44-833B-0281D086C6CF}" type="pres">
      <dgm:prSet presAssocID="{1965FC22-2FD0-4D3D-91FE-15658FC6DD46}" presName="textNode" presStyleLbl="node1" presStyleIdx="0" presStyleCnt="3">
        <dgm:presLayoutVars>
          <dgm:bulletEnabled val="1"/>
        </dgm:presLayoutVars>
      </dgm:prSet>
      <dgm:spPr/>
      <dgm:t>
        <a:bodyPr/>
        <a:lstStyle/>
        <a:p>
          <a:endParaRPr lang="en-US"/>
        </a:p>
      </dgm:t>
    </dgm:pt>
    <dgm:pt modelId="{2D9D9632-3EB9-4BA1-9DEB-9E33B84F7B29}" type="pres">
      <dgm:prSet presAssocID="{28CCD1A3-FFEB-45AE-92F6-3DF81BCC9264}" presName="sibTrans" presStyleCnt="0"/>
      <dgm:spPr/>
    </dgm:pt>
    <dgm:pt modelId="{A7B99865-E319-4ED1-8A77-3E388F12AB13}" type="pres">
      <dgm:prSet presAssocID="{205B3281-3370-4331-AF7D-353F3E0AEC78}" presName="textNode" presStyleLbl="node1" presStyleIdx="1" presStyleCnt="3">
        <dgm:presLayoutVars>
          <dgm:bulletEnabled val="1"/>
        </dgm:presLayoutVars>
      </dgm:prSet>
      <dgm:spPr/>
      <dgm:t>
        <a:bodyPr/>
        <a:lstStyle/>
        <a:p>
          <a:endParaRPr lang="en-US"/>
        </a:p>
      </dgm:t>
    </dgm:pt>
    <dgm:pt modelId="{FC3E8F16-742B-4010-B49B-937FA1CD214B}" type="pres">
      <dgm:prSet presAssocID="{921E67BF-EE61-4EF3-BC55-13B1093BF290}" presName="sibTrans" presStyleCnt="0"/>
      <dgm:spPr/>
    </dgm:pt>
    <dgm:pt modelId="{9F4F011C-6E19-481A-8FCF-621F7C3DB99A}" type="pres">
      <dgm:prSet presAssocID="{6B74DA1B-97C5-4125-A282-9FFC9D040B62}" presName="textNode" presStyleLbl="node1" presStyleIdx="2" presStyleCnt="3">
        <dgm:presLayoutVars>
          <dgm:bulletEnabled val="1"/>
        </dgm:presLayoutVars>
      </dgm:prSet>
      <dgm:spPr/>
      <dgm:t>
        <a:bodyPr/>
        <a:lstStyle/>
        <a:p>
          <a:endParaRPr lang="en-US"/>
        </a:p>
      </dgm:t>
    </dgm:pt>
  </dgm:ptLst>
  <dgm:cxnLst>
    <dgm:cxn modelId="{5F701E5A-5502-4F4B-8E16-EBD83C26D615}" srcId="{AED7AB0F-C7FD-44F4-916B-B1494DF66756}" destId="{6B74DA1B-97C5-4125-A282-9FFC9D040B62}" srcOrd="2" destOrd="0" parTransId="{376C40E7-DDCF-487E-8A1C-2DC6E2C8285F}" sibTransId="{A8EEA485-C6EA-408A-A442-0DFA307C00CE}"/>
    <dgm:cxn modelId="{331CFB02-F104-48B3-BEB8-F3DAA85F063D}" srcId="{AED7AB0F-C7FD-44F4-916B-B1494DF66756}" destId="{205B3281-3370-4331-AF7D-353F3E0AEC78}" srcOrd="1" destOrd="0" parTransId="{138B4AD4-CC13-4E1F-8E52-E14517581108}" sibTransId="{921E67BF-EE61-4EF3-BC55-13B1093BF290}"/>
    <dgm:cxn modelId="{48B46345-1B7A-4D5B-BB1B-F6C4B39F1697}" type="presOf" srcId="{6B74DA1B-97C5-4125-A282-9FFC9D040B62}" destId="{9F4F011C-6E19-481A-8FCF-621F7C3DB99A}" srcOrd="0" destOrd="0" presId="urn:microsoft.com/office/officeart/2005/8/layout/hProcess9"/>
    <dgm:cxn modelId="{574BC15B-0A66-49BD-888F-49C39B77BFDB}" type="presOf" srcId="{1965FC22-2FD0-4D3D-91FE-15658FC6DD46}" destId="{01454F93-2CE6-4A44-833B-0281D086C6CF}" srcOrd="0" destOrd="0" presId="urn:microsoft.com/office/officeart/2005/8/layout/hProcess9"/>
    <dgm:cxn modelId="{51D6677B-BA61-480D-BBF7-24587696E748}" type="presOf" srcId="{205B3281-3370-4331-AF7D-353F3E0AEC78}" destId="{A7B99865-E319-4ED1-8A77-3E388F12AB13}" srcOrd="0" destOrd="0" presId="urn:microsoft.com/office/officeart/2005/8/layout/hProcess9"/>
    <dgm:cxn modelId="{97E76F6B-8FBB-47E5-A1C4-1C5F713666A6}" type="presOf" srcId="{AED7AB0F-C7FD-44F4-916B-B1494DF66756}" destId="{760740A9-7F17-4C6B-9645-9BE5A950003C}" srcOrd="0" destOrd="0" presId="urn:microsoft.com/office/officeart/2005/8/layout/hProcess9"/>
    <dgm:cxn modelId="{0B08CA5F-FAEF-4998-AF88-615049768DE1}" srcId="{AED7AB0F-C7FD-44F4-916B-B1494DF66756}" destId="{1965FC22-2FD0-4D3D-91FE-15658FC6DD46}" srcOrd="0" destOrd="0" parTransId="{C495C14D-A64C-4093-9008-77D0B1F49021}" sibTransId="{28CCD1A3-FFEB-45AE-92F6-3DF81BCC9264}"/>
    <dgm:cxn modelId="{96279E68-D8FF-4794-A190-7AB818707D28}" type="presParOf" srcId="{760740A9-7F17-4C6B-9645-9BE5A950003C}" destId="{68B613AD-0372-4B05-A9BC-86BA704A50F2}" srcOrd="0" destOrd="0" presId="urn:microsoft.com/office/officeart/2005/8/layout/hProcess9"/>
    <dgm:cxn modelId="{1CF19B56-A093-4828-9DF8-FB8724340419}" type="presParOf" srcId="{760740A9-7F17-4C6B-9645-9BE5A950003C}" destId="{A4C74F38-D4A1-4F46-8E18-53E66117F210}" srcOrd="1" destOrd="0" presId="urn:microsoft.com/office/officeart/2005/8/layout/hProcess9"/>
    <dgm:cxn modelId="{77CAAA06-591B-4A8B-8410-82228D1A0622}" type="presParOf" srcId="{A4C74F38-D4A1-4F46-8E18-53E66117F210}" destId="{01454F93-2CE6-4A44-833B-0281D086C6CF}" srcOrd="0" destOrd="0" presId="urn:microsoft.com/office/officeart/2005/8/layout/hProcess9"/>
    <dgm:cxn modelId="{6EF4AA45-82E7-46F0-BEB0-54155DA75222}" type="presParOf" srcId="{A4C74F38-D4A1-4F46-8E18-53E66117F210}" destId="{2D9D9632-3EB9-4BA1-9DEB-9E33B84F7B29}" srcOrd="1" destOrd="0" presId="urn:microsoft.com/office/officeart/2005/8/layout/hProcess9"/>
    <dgm:cxn modelId="{B6D2DCC0-8295-463D-BAC8-F47064103641}" type="presParOf" srcId="{A4C74F38-D4A1-4F46-8E18-53E66117F210}" destId="{A7B99865-E319-4ED1-8A77-3E388F12AB13}" srcOrd="2" destOrd="0" presId="urn:microsoft.com/office/officeart/2005/8/layout/hProcess9"/>
    <dgm:cxn modelId="{E27C235C-CA2B-495C-B014-26E482752891}" type="presParOf" srcId="{A4C74F38-D4A1-4F46-8E18-53E66117F210}" destId="{FC3E8F16-742B-4010-B49B-937FA1CD214B}" srcOrd="3" destOrd="0" presId="urn:microsoft.com/office/officeart/2005/8/layout/hProcess9"/>
    <dgm:cxn modelId="{926C5069-4460-47E7-A318-1C1862EA48ED}" type="presParOf" srcId="{A4C74F38-D4A1-4F46-8E18-53E66117F210}" destId="{9F4F011C-6E19-481A-8FCF-621F7C3DB99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B8D3C-1760-4E45-8BE2-EE177D32F652}">
      <dsp:nvSpPr>
        <dsp:cNvPr id="0" name=""/>
        <dsp:cNvSpPr/>
      </dsp:nvSpPr>
      <dsp:spPr>
        <a:xfrm>
          <a:off x="6280" y="1223416"/>
          <a:ext cx="1877282" cy="170220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Donor gives $50,000 to establish an Endowment for lung cancer research</a:t>
          </a:r>
          <a:endParaRPr lang="en-US" sz="1600" kern="1200" dirty="0"/>
        </a:p>
      </dsp:txBody>
      <dsp:txXfrm>
        <a:off x="56136" y="1273272"/>
        <a:ext cx="1777570" cy="1602491"/>
      </dsp:txXfrm>
    </dsp:sp>
    <dsp:sp modelId="{A0345DA3-DA5C-4E4E-A08C-61CB7AAE7A3C}">
      <dsp:nvSpPr>
        <dsp:cNvPr id="0" name=""/>
        <dsp:cNvSpPr/>
      </dsp:nvSpPr>
      <dsp:spPr>
        <a:xfrm rot="29368">
          <a:off x="2076253" y="1853144"/>
          <a:ext cx="408533" cy="4655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076255" y="1945734"/>
        <a:ext cx="285973" cy="279340"/>
      </dsp:txXfrm>
    </dsp:sp>
    <dsp:sp modelId="{77FB01ED-5C6D-417F-A48E-E173CFE09358}">
      <dsp:nvSpPr>
        <dsp:cNvPr id="0" name=""/>
        <dsp:cNvSpPr/>
      </dsp:nvSpPr>
      <dsp:spPr>
        <a:xfrm>
          <a:off x="2654352" y="1246038"/>
          <a:ext cx="1877282" cy="170220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UNM Foundation deposits $50,000 in endowed fund and invests</a:t>
          </a:r>
          <a:endParaRPr lang="en-US" sz="1600" kern="1200" dirty="0"/>
        </a:p>
      </dsp:txBody>
      <dsp:txXfrm>
        <a:off x="2704208" y="1295894"/>
        <a:ext cx="1777570" cy="1602491"/>
      </dsp:txXfrm>
    </dsp:sp>
    <dsp:sp modelId="{DA3FDAD6-6623-4DE8-9999-31B8B8C21B3D}">
      <dsp:nvSpPr>
        <dsp:cNvPr id="0" name=""/>
        <dsp:cNvSpPr/>
      </dsp:nvSpPr>
      <dsp:spPr>
        <a:xfrm rot="21570185">
          <a:off x="4714387" y="1852951"/>
          <a:ext cx="387463" cy="4655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714389" y="1946568"/>
        <a:ext cx="271224" cy="279340"/>
      </dsp:txXfrm>
    </dsp:sp>
    <dsp:sp modelId="{21CC959C-2A99-4769-BEEF-B7B9162237C4}">
      <dsp:nvSpPr>
        <dsp:cNvPr id="0" name=""/>
        <dsp:cNvSpPr/>
      </dsp:nvSpPr>
      <dsp:spPr>
        <a:xfrm>
          <a:off x="5262671" y="1223416"/>
          <a:ext cx="1877282" cy="170220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UNM Foundation posts earnings from investment to account code </a:t>
          </a:r>
          <a:r>
            <a:rPr lang="en-US" sz="1600" kern="1200" smtClean="0"/>
            <a:t>1011  or 12P0 in </a:t>
          </a:r>
          <a:r>
            <a:rPr lang="en-US" sz="1600" kern="1200" dirty="0" smtClean="0"/>
            <a:t>endowed spending index*</a:t>
          </a:r>
          <a:endParaRPr lang="en-US" sz="1600" kern="1200" dirty="0"/>
        </a:p>
      </dsp:txBody>
      <dsp:txXfrm>
        <a:off x="5312527" y="1273272"/>
        <a:ext cx="1777570" cy="1602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613AD-0372-4B05-A9BC-86BA704A50F2}">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54F93-2CE6-4A44-833B-0281D086C6CF}">
      <dsp:nvSpPr>
        <dsp:cNvPr id="0" name=""/>
        <dsp:cNvSpPr/>
      </dsp:nvSpPr>
      <dsp:spPr>
        <a:xfrm>
          <a:off x="0" y="1219199"/>
          <a:ext cx="1828800" cy="162560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Donor gives $50,000 to be spent in its entirety for lung cancer research</a:t>
          </a:r>
          <a:endParaRPr lang="en-US" sz="1400" kern="1200" dirty="0"/>
        </a:p>
      </dsp:txBody>
      <dsp:txXfrm>
        <a:off x="79355" y="1298554"/>
        <a:ext cx="1670090" cy="1466890"/>
      </dsp:txXfrm>
    </dsp:sp>
    <dsp:sp modelId="{A7B99865-E319-4ED1-8A77-3E388F12AB13}">
      <dsp:nvSpPr>
        <dsp:cNvPr id="0" name=""/>
        <dsp:cNvSpPr/>
      </dsp:nvSpPr>
      <dsp:spPr>
        <a:xfrm>
          <a:off x="2133600" y="1219199"/>
          <a:ext cx="1828800" cy="162560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UNM Foundation deposits  $50,000 to Non-Endowed Fund for lung cancer research</a:t>
          </a:r>
          <a:endParaRPr lang="en-US" sz="1400" kern="1200" dirty="0"/>
        </a:p>
      </dsp:txBody>
      <dsp:txXfrm>
        <a:off x="2212955" y="1298554"/>
        <a:ext cx="1670090" cy="1466890"/>
      </dsp:txXfrm>
    </dsp:sp>
    <dsp:sp modelId="{9F4F011C-6E19-481A-8FCF-621F7C3DB99A}">
      <dsp:nvSpPr>
        <dsp:cNvPr id="0" name=""/>
        <dsp:cNvSpPr/>
      </dsp:nvSpPr>
      <dsp:spPr>
        <a:xfrm>
          <a:off x="4267200" y="1219199"/>
          <a:ext cx="1828800" cy="162560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UNM Foundation posts $50,000 to account code 1000 in appropriate non-endowed index*</a:t>
          </a:r>
          <a:endParaRPr lang="en-US" sz="1400" kern="1200" dirty="0"/>
        </a:p>
      </dsp:txBody>
      <dsp:txXfrm>
        <a:off x="4346555" y="1298554"/>
        <a:ext cx="16700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1"/>
          </a:xfrm>
          <a:prstGeom prst="rect">
            <a:avLst/>
          </a:prstGeom>
        </p:spPr>
        <p:txBody>
          <a:bodyPr vert="horz" lIns="93177" tIns="46589" rIns="93177" bIns="46589" rtlCol="0"/>
          <a:lstStyle>
            <a:lvl1pPr algn="r">
              <a:defRPr sz="1200"/>
            </a:lvl1pPr>
          </a:lstStyle>
          <a:p>
            <a:fld id="{CB98EA98-F144-43D8-B4AD-98E06E41D83C}" type="datetimeFigureOut">
              <a:rPr lang="en-US" smtClean="0"/>
              <a:t>10/11/2019</a:t>
            </a:fld>
            <a:endParaRPr lang="en-US" dirty="0"/>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0"/>
          </a:xfrm>
          <a:prstGeom prst="rect">
            <a:avLst/>
          </a:prstGeom>
        </p:spPr>
        <p:txBody>
          <a:bodyPr vert="horz" lIns="93177" tIns="46589" rIns="93177" bIns="46589" rtlCol="0" anchor="b"/>
          <a:lstStyle>
            <a:lvl1pPr algn="r">
              <a:defRPr sz="1200"/>
            </a:lvl1pPr>
          </a:lstStyle>
          <a:p>
            <a:fld id="{3DE6965B-4AD6-4A7F-A338-F5984C614B0E}" type="slidenum">
              <a:rPr lang="en-US" smtClean="0"/>
              <a:t>‹#›</a:t>
            </a:fld>
            <a:endParaRPr lang="en-US" dirty="0"/>
          </a:p>
        </p:txBody>
      </p:sp>
    </p:spTree>
    <p:extLst>
      <p:ext uri="{BB962C8B-B14F-4D97-AF65-F5344CB8AC3E}">
        <p14:creationId xmlns:p14="http://schemas.microsoft.com/office/powerpoint/2010/main" val="250812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morning. Welcome to you all. My name is Cynthia Allison. I am one of the staff accountants in HSC Unrestricted Accounting. To be sure that you are where you intend to be, this is a LEARN session about Endowed and Non-Endowed Funds and Spending Indices. Also, if you haven’t taken a moment to jot down what you hope to find out in the session on the index card provided at the sign-in table, please do so now. If you need a card one of my colleagues will bring one to you. In fact, let me introduce them to you.</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a:t>
            </a:fld>
            <a:endParaRPr lang="en-US" dirty="0"/>
          </a:p>
        </p:txBody>
      </p:sp>
    </p:spTree>
    <p:extLst>
      <p:ext uri="{BB962C8B-B14F-4D97-AF65-F5344CB8AC3E}">
        <p14:creationId xmlns:p14="http://schemas.microsoft.com/office/powerpoint/2010/main" val="399962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consider a few examples</a:t>
            </a:r>
            <a:r>
              <a:rPr lang="en-US" baseline="0" dirty="0" smtClean="0"/>
              <a:t> and decide what type of fund the check represents and what should be done with it.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10</a:t>
            </a:fld>
            <a:endParaRPr lang="en-US" dirty="0"/>
          </a:p>
        </p:txBody>
      </p:sp>
    </p:spTree>
    <p:extLst>
      <p:ext uri="{BB962C8B-B14F-4D97-AF65-F5344CB8AC3E}">
        <p14:creationId xmlns:p14="http://schemas.microsoft.com/office/powerpoint/2010/main" val="2345061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Foundation funds</a:t>
            </a:r>
            <a:r>
              <a:rPr lang="en-US" baseline="0" dirty="0" smtClean="0"/>
              <a:t> include two types.</a:t>
            </a:r>
          </a:p>
          <a:p>
            <a:r>
              <a:rPr lang="en-US" baseline="0" dirty="0" smtClean="0"/>
              <a:t>Read text.</a:t>
            </a:r>
          </a:p>
          <a:p>
            <a:r>
              <a:rPr lang="en-US" baseline="0" dirty="0" smtClean="0"/>
              <a:t>Let’s look at examples of how money flows to UNM with each type.</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11</a:t>
            </a:fld>
            <a:endParaRPr lang="en-US" dirty="0"/>
          </a:p>
        </p:txBody>
      </p:sp>
    </p:spTree>
    <p:extLst>
      <p:ext uri="{BB962C8B-B14F-4D97-AF65-F5344CB8AC3E}">
        <p14:creationId xmlns:p14="http://schemas.microsoft.com/office/powerpoint/2010/main" val="2114145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John wants to give $50,000 for lung cancer research. He wants his gift to provide money into perpetuity – meaning not be sent itself. So…</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12</a:t>
            </a:fld>
            <a:endParaRPr lang="en-US" dirty="0"/>
          </a:p>
        </p:txBody>
      </p:sp>
    </p:spTree>
    <p:extLst>
      <p:ext uri="{BB962C8B-B14F-4D97-AF65-F5344CB8AC3E}">
        <p14:creationId xmlns:p14="http://schemas.microsoft.com/office/powerpoint/2010/main" val="414577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Sylvia</a:t>
            </a:r>
            <a:r>
              <a:rPr lang="en-US" baseline="0" dirty="0" smtClean="0"/>
              <a:t> wants to give $50,000 to UNMHSC for lung cancer research and wants it to be fully spent on the research. So…</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13</a:t>
            </a:fld>
            <a:endParaRPr lang="en-US" dirty="0"/>
          </a:p>
        </p:txBody>
      </p:sp>
    </p:spTree>
    <p:extLst>
      <p:ext uri="{BB962C8B-B14F-4D97-AF65-F5344CB8AC3E}">
        <p14:creationId xmlns:p14="http://schemas.microsoft.com/office/powerpoint/2010/main" val="167757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HSC has three endowed funds and three non-endowed. If you look at the names of the funds, you’ll see that they are in the HSC General Research Fund 3U2, General Education Fund 3U3, and Clinical Service fund 3U4. </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14</a:t>
            </a:fld>
            <a:endParaRPr lang="en-US" dirty="0"/>
          </a:p>
        </p:txBody>
      </p:sp>
    </p:spTree>
    <p:extLst>
      <p:ext uri="{BB962C8B-B14F-4D97-AF65-F5344CB8AC3E}">
        <p14:creationId xmlns:p14="http://schemas.microsoft.com/office/powerpoint/2010/main" val="1539430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know how revenue arrives in a Foundation Fund and its related spending indices. How then do we go about spending the funds? Spending from Foundation</a:t>
            </a:r>
            <a:r>
              <a:rPr lang="en-US" baseline="0" dirty="0" smtClean="0"/>
              <a:t> funds must comply with: …..</a:t>
            </a:r>
          </a:p>
          <a:p>
            <a:r>
              <a:rPr lang="en-US" baseline="0" dirty="0" smtClean="0"/>
              <a:t>Note: all UNM spending must comply with the institutional policies referred to above.  Donor Intent is the added filter. </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15</a:t>
            </a:fld>
            <a:endParaRPr lang="en-US" dirty="0"/>
          </a:p>
        </p:txBody>
      </p:sp>
    </p:spTree>
    <p:extLst>
      <p:ext uri="{BB962C8B-B14F-4D97-AF65-F5344CB8AC3E}">
        <p14:creationId xmlns:p14="http://schemas.microsoft.com/office/powerpoint/2010/main" val="905530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first bullet. It essentially</a:t>
            </a:r>
            <a:r>
              <a:rPr lang="en-US" baseline="0" dirty="0" smtClean="0"/>
              <a:t> tells us why the donor is giving the funds. Any spending from a Foundation fund must comply with donor intent. Whenever, you are considering spending, this is the first requirement that must be met.</a:t>
            </a:r>
          </a:p>
          <a:p>
            <a:endParaRPr lang="en-US" baseline="0" dirty="0" smtClean="0"/>
          </a:p>
          <a:p>
            <a:r>
              <a:rPr lang="en-US" baseline="0" dirty="0" smtClean="0"/>
              <a:t>Read second bullet.</a:t>
            </a:r>
          </a:p>
          <a:p>
            <a:endParaRPr lang="en-US" baseline="0" dirty="0" smtClean="0"/>
          </a:p>
          <a:p>
            <a:r>
              <a:rPr lang="en-US" baseline="0" dirty="0" smtClean="0"/>
              <a:t>Read 3</a:t>
            </a:r>
            <a:r>
              <a:rPr lang="en-US" baseline="30000" dirty="0" smtClean="0"/>
              <a:t>rd</a:t>
            </a:r>
            <a:r>
              <a:rPr lang="en-US" baseline="0" dirty="0" smtClean="0"/>
              <a:t> bullet.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16</a:t>
            </a:fld>
            <a:endParaRPr lang="en-US" dirty="0"/>
          </a:p>
        </p:txBody>
      </p:sp>
    </p:spTree>
    <p:extLst>
      <p:ext uri="{BB962C8B-B14F-4D97-AF65-F5344CB8AC3E}">
        <p14:creationId xmlns:p14="http://schemas.microsoft.com/office/powerpoint/2010/main" val="63019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Paraphrase text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17</a:t>
            </a:fld>
            <a:endParaRPr lang="en-US" dirty="0"/>
          </a:p>
        </p:txBody>
      </p:sp>
    </p:spTree>
    <p:extLst>
      <p:ext uri="{BB962C8B-B14F-4D97-AF65-F5344CB8AC3E}">
        <p14:creationId xmlns:p14="http://schemas.microsoft.com/office/powerpoint/2010/main" val="166046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text.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18</a:t>
            </a:fld>
            <a:endParaRPr lang="en-US" dirty="0"/>
          </a:p>
        </p:txBody>
      </p:sp>
    </p:spTree>
    <p:extLst>
      <p:ext uri="{BB962C8B-B14F-4D97-AF65-F5344CB8AC3E}">
        <p14:creationId xmlns:p14="http://schemas.microsoft.com/office/powerpoint/2010/main" val="354760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a:t>
            </a:r>
            <a:r>
              <a:rPr lang="en-US" baseline="0" dirty="0" smtClean="0"/>
              <a:t> U, 914985 Retrieve</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19</a:t>
            </a:fld>
            <a:endParaRPr lang="en-US" dirty="0"/>
          </a:p>
        </p:txBody>
      </p:sp>
    </p:spTree>
    <p:extLst>
      <p:ext uri="{BB962C8B-B14F-4D97-AF65-F5344CB8AC3E}">
        <p14:creationId xmlns:p14="http://schemas.microsoft.com/office/powerpoint/2010/main" val="36484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text only. Sometimes there</a:t>
            </a:r>
            <a:r>
              <a:rPr lang="en-US" baseline="0" dirty="0" smtClean="0"/>
              <a:t> is confusion concerning these indices. We’re going to discuss how they are different from other indices and what that means for the operations of your unit or department.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a:t>
            </a:fld>
            <a:endParaRPr lang="en-US" dirty="0"/>
          </a:p>
        </p:txBody>
      </p:sp>
    </p:spTree>
    <p:extLst>
      <p:ext uri="{BB962C8B-B14F-4D97-AF65-F5344CB8AC3E}">
        <p14:creationId xmlns:p14="http://schemas.microsoft.com/office/powerpoint/2010/main" val="1667675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documents in this index’s record. The sig </a:t>
            </a:r>
            <a:r>
              <a:rPr lang="en-US" dirty="0" err="1" smtClean="0"/>
              <a:t>auth</a:t>
            </a:r>
            <a:r>
              <a:rPr lang="en-US" dirty="0" smtClean="0"/>
              <a:t> form and “animation.”</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20</a:t>
            </a:fld>
            <a:endParaRPr lang="en-US" dirty="0"/>
          </a:p>
        </p:txBody>
      </p:sp>
    </p:spTree>
    <p:extLst>
      <p:ext uri="{BB962C8B-B14F-4D97-AF65-F5344CB8AC3E}">
        <p14:creationId xmlns:p14="http://schemas.microsoft.com/office/powerpoint/2010/main" val="44972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upper part of the Fund Establishment form that contains donor intent. Animation</a:t>
            </a:r>
          </a:p>
          <a:p>
            <a:r>
              <a:rPr lang="en-US" baseline="0" dirty="0" smtClean="0"/>
              <a:t>Read the intent.</a:t>
            </a:r>
          </a:p>
          <a:p>
            <a:r>
              <a:rPr lang="en-US" baseline="0" dirty="0" smtClean="0"/>
              <a:t>This is very specific. So… couldn’t use for med students not in the BAMD program, residents, faculty. Probably not office supplies or food.</a:t>
            </a:r>
          </a:p>
          <a:p>
            <a:r>
              <a:rPr lang="en-US" baseline="0" dirty="0" smtClean="0"/>
              <a:t>Some donor intent statements are more general. The most general in fact says a version of spending is “at the discretion of the department chair.” However, this does not mean money can be spent on things not allowed by institutional policies or that are extravagant. So… you really can’t fund a holiday part with these monies.</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21</a:t>
            </a:fld>
            <a:endParaRPr lang="en-US" dirty="0"/>
          </a:p>
        </p:txBody>
      </p:sp>
    </p:spTree>
    <p:extLst>
      <p:ext uri="{BB962C8B-B14F-4D97-AF65-F5344CB8AC3E}">
        <p14:creationId xmlns:p14="http://schemas.microsoft.com/office/powerpoint/2010/main" val="2090114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we’re covered the basics, let’s look at how to find the Foundation spending indices for a given department.</a:t>
            </a:r>
          </a:p>
          <a:p>
            <a:r>
              <a:rPr lang="en-US" dirty="0" smtClean="0"/>
              <a:t>Paraphrase first bullet. Paraphrase second</a:t>
            </a:r>
            <a:r>
              <a:rPr lang="en-US" baseline="0" dirty="0" smtClean="0"/>
              <a:t> bullet.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22</a:t>
            </a:fld>
            <a:endParaRPr lang="en-US" dirty="0"/>
          </a:p>
        </p:txBody>
      </p:sp>
    </p:spTree>
    <p:extLst>
      <p:ext uri="{BB962C8B-B14F-4D97-AF65-F5344CB8AC3E}">
        <p14:creationId xmlns:p14="http://schemas.microsoft.com/office/powerpoint/2010/main" val="177489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run through an example</a:t>
            </a:r>
            <a:r>
              <a:rPr lang="en-US" baseline="0" dirty="0" smtClean="0"/>
              <a:t> of how to use FORURBH.</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23</a:t>
            </a:fld>
            <a:endParaRPr lang="en-US" dirty="0"/>
          </a:p>
        </p:txBody>
      </p:sp>
    </p:spTree>
    <p:extLst>
      <p:ext uri="{BB962C8B-B14F-4D97-AF65-F5344CB8AC3E}">
        <p14:creationId xmlns:p14="http://schemas.microsoft.com/office/powerpoint/2010/main" val="123655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a:t>
            </a:r>
            <a:r>
              <a:rPr lang="en-US" baseline="0" dirty="0" smtClean="0"/>
              <a:t> and Fund are listed at the top of the report. Indices are on the left with corresponding balances on the right. The report also gives you totals for revenue and expenditures. Running this report is the best way to find your non-endowed indices. </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24</a:t>
            </a:fld>
            <a:endParaRPr lang="en-US" dirty="0"/>
          </a:p>
        </p:txBody>
      </p:sp>
    </p:spTree>
    <p:extLst>
      <p:ext uri="{BB962C8B-B14F-4D97-AF65-F5344CB8AC3E}">
        <p14:creationId xmlns:p14="http://schemas.microsoft.com/office/powerpoint/2010/main" val="2640011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you can use FORURBH to find endowed spending indices,</a:t>
            </a:r>
            <a:r>
              <a:rPr lang="en-US" baseline="0" dirty="0" smtClean="0"/>
              <a:t> you can also use the Foundation Activity Report and the Endowment Spending Distribution Report.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25</a:t>
            </a:fld>
            <a:endParaRPr lang="en-US" dirty="0"/>
          </a:p>
        </p:txBody>
      </p:sp>
    </p:spTree>
    <p:extLst>
      <p:ext uri="{BB962C8B-B14F-4D97-AF65-F5344CB8AC3E}">
        <p14:creationId xmlns:p14="http://schemas.microsoft.com/office/powerpoint/2010/main" val="723595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Endowment Activity Report is sent to the departments quarterly. It shows your</a:t>
            </a:r>
            <a:r>
              <a:rPr lang="en-US" baseline="0" dirty="0" smtClean="0"/>
              <a:t> endowed spending indices and the amount of distribution that has occurred as of the date of the report.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26</a:t>
            </a:fld>
            <a:endParaRPr lang="en-US" dirty="0"/>
          </a:p>
        </p:txBody>
      </p:sp>
    </p:spTree>
    <p:extLst>
      <p:ext uri="{BB962C8B-B14F-4D97-AF65-F5344CB8AC3E}">
        <p14:creationId xmlns:p14="http://schemas.microsoft.com/office/powerpoint/2010/main" val="2263893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Endowment</a:t>
            </a:r>
            <a:r>
              <a:rPr lang="en-US" baseline="0" dirty="0" smtClean="0"/>
              <a:t> Spending Distribution Report is sent to the departments annually. It also show the endowed spending indices and the amount distributed to the various indices.</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27</a:t>
            </a:fld>
            <a:endParaRPr lang="en-US" dirty="0"/>
          </a:p>
        </p:txBody>
      </p:sp>
    </p:spTree>
    <p:extLst>
      <p:ext uri="{BB962C8B-B14F-4D97-AF65-F5344CB8AC3E}">
        <p14:creationId xmlns:p14="http://schemas.microsoft.com/office/powerpoint/2010/main" val="228908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other useful</a:t>
            </a:r>
            <a:r>
              <a:rPr lang="en-US" baseline="0" dirty="0" smtClean="0"/>
              <a:t> Reports and Banner screens to help you make decisions about spending in these indices. </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28</a:t>
            </a:fld>
            <a:endParaRPr lang="en-US" dirty="0"/>
          </a:p>
        </p:txBody>
      </p:sp>
    </p:spTree>
    <p:extLst>
      <p:ext uri="{BB962C8B-B14F-4D97-AF65-F5344CB8AC3E}">
        <p14:creationId xmlns:p14="http://schemas.microsoft.com/office/powerpoint/2010/main" val="1034820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Enter your department’s org – usually</a:t>
            </a:r>
            <a:r>
              <a:rPr lang="en-US" baseline="0" dirty="0" smtClean="0"/>
              <a:t> a Level 5 but could be a 6 or 7.</a:t>
            </a:r>
          </a:p>
          <a:p>
            <a:pPr marL="228600" indent="-228600">
              <a:buAutoNum type="arabicPeriod" startAt="2"/>
            </a:pPr>
            <a:r>
              <a:rPr lang="en-US" baseline="0" dirty="0" smtClean="0"/>
              <a:t>All Level 3 Foundation funds have been chosen. You can of course do fewer.</a:t>
            </a:r>
          </a:p>
          <a:p>
            <a:pPr marL="228600" indent="-228600">
              <a:buAutoNum type="arabicPeriod" startAt="2"/>
            </a:pPr>
            <a:r>
              <a:rPr lang="en-US" baseline="0" dirty="0" smtClean="0"/>
              <a:t>Check “Detail”</a:t>
            </a:r>
          </a:p>
          <a:p>
            <a:pPr marL="228600" indent="-228600">
              <a:buAutoNum type="arabicPeriod" startAt="2"/>
            </a:pPr>
            <a:r>
              <a:rPr lang="en-US" baseline="0" dirty="0" smtClean="0"/>
              <a:t>Choose group by Index.</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29</a:t>
            </a:fld>
            <a:endParaRPr lang="en-US" dirty="0"/>
          </a:p>
        </p:txBody>
      </p:sp>
    </p:spTree>
    <p:extLst>
      <p:ext uri="{BB962C8B-B14F-4D97-AF65-F5344CB8AC3E}">
        <p14:creationId xmlns:p14="http://schemas.microsoft.com/office/powerpoint/2010/main" val="105583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Endowed</a:t>
            </a:r>
            <a:r>
              <a:rPr lang="en-US" baseline="0" dirty="0" smtClean="0"/>
              <a:t> and non-endowed spending indices belong to endowed and non-endowed funds. We can refer to them generally as Foundation funds. Foundation funds are located in HSC Research, Education, and Clinical Funds. What makes these funds different from most UNM funds? </a:t>
            </a:r>
          </a:p>
          <a:p>
            <a:r>
              <a:rPr lang="en-US" b="1" baseline="0" dirty="0" smtClean="0">
                <a:solidFill>
                  <a:srgbClr val="FF0000"/>
                </a:solidFill>
              </a:rPr>
              <a:t>Audience participation.</a:t>
            </a:r>
          </a:p>
          <a:p>
            <a:r>
              <a:rPr lang="en-US" b="0" i="0" baseline="0" dirty="0" smtClean="0">
                <a:solidFill>
                  <a:srgbClr val="FF0000"/>
                </a:solidFill>
              </a:rPr>
              <a:t>Even though gifts or donations are not as big a funding source as the others, UNM likes them – so much in fact, that there is a gift policy.</a:t>
            </a:r>
          </a:p>
          <a:p>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3</a:t>
            </a:fld>
            <a:endParaRPr lang="en-US" dirty="0"/>
          </a:p>
        </p:txBody>
      </p:sp>
    </p:spTree>
    <p:extLst>
      <p:ext uri="{BB962C8B-B14F-4D97-AF65-F5344CB8AC3E}">
        <p14:creationId xmlns:p14="http://schemas.microsoft.com/office/powerpoint/2010/main" val="3316616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page from the FOROLDS report that</a:t>
            </a:r>
            <a:r>
              <a:rPr lang="en-US" baseline="0" dirty="0" smtClean="0"/>
              <a:t> was run.</a:t>
            </a:r>
          </a:p>
          <a:p>
            <a:pPr marL="228600" indent="-228600">
              <a:buAutoNum type="arabicPeriod"/>
            </a:pPr>
            <a:r>
              <a:rPr lang="en-US" baseline="0" dirty="0" smtClean="0"/>
              <a:t>Index</a:t>
            </a:r>
          </a:p>
          <a:p>
            <a:pPr marL="228600" indent="-228600">
              <a:buAutoNum type="arabicPeriod"/>
            </a:pPr>
            <a:r>
              <a:rPr lang="en-US" baseline="0" dirty="0" smtClean="0"/>
              <a:t>Total Revenue  </a:t>
            </a:r>
          </a:p>
          <a:p>
            <a:pPr marL="228600" indent="-228600">
              <a:buAutoNum type="arabicPeriod"/>
            </a:pPr>
            <a:r>
              <a:rPr lang="en-US" baseline="0" dirty="0" smtClean="0"/>
              <a:t>amount but also the revenue accounts that make up the total revenue are listed.</a:t>
            </a:r>
          </a:p>
          <a:p>
            <a:pPr marL="228600" indent="-228600">
              <a:buAutoNum type="arabicPeriod"/>
            </a:pPr>
            <a:r>
              <a:rPr lang="en-US" baseline="0" dirty="0" smtClean="0"/>
              <a:t>Total Expenses</a:t>
            </a:r>
          </a:p>
          <a:p>
            <a:pPr marL="228600" indent="-228600">
              <a:buAutoNum type="arabicPeriod"/>
            </a:pPr>
            <a:r>
              <a:rPr lang="en-US" baseline="0" dirty="0" smtClean="0"/>
              <a:t>Amount – and again the accounts that make up the total are listed.</a:t>
            </a:r>
          </a:p>
          <a:p>
            <a:pPr marL="228600" indent="-228600">
              <a:buAutoNum type="arabicPeriod"/>
            </a:pPr>
            <a:r>
              <a:rPr lang="en-US" baseline="0" dirty="0" smtClean="0"/>
              <a:t>Finally, there is the net balance given the actual revenues and spending.</a:t>
            </a:r>
          </a:p>
          <a:p>
            <a:pPr marL="0" indent="0">
              <a:buNone/>
            </a:pPr>
            <a:endParaRPr lang="en-US" baseline="0" dirty="0" smtClean="0"/>
          </a:p>
          <a:p>
            <a:pPr marL="0" indent="0">
              <a:buNone/>
            </a:pPr>
            <a:r>
              <a:rPr lang="en-US" baseline="0" dirty="0" smtClean="0"/>
              <a:t>You can see that the report also shows budget figures and balances available for spending in absolute numbers and percentages.</a:t>
            </a:r>
          </a:p>
          <a:p>
            <a:pPr marL="0" indent="0">
              <a:buNone/>
            </a:pPr>
            <a:endParaRPr lang="en-US" baseline="0" dirty="0" smtClean="0"/>
          </a:p>
          <a:p>
            <a:pPr marL="0" indent="0">
              <a:buNone/>
            </a:pPr>
            <a:r>
              <a:rPr lang="en-US" baseline="0" dirty="0" smtClean="0"/>
              <a:t>This is a very useful report.</a:t>
            </a:r>
          </a:p>
        </p:txBody>
      </p:sp>
      <p:sp>
        <p:nvSpPr>
          <p:cNvPr id="4" name="Slide Number Placeholder 3"/>
          <p:cNvSpPr>
            <a:spLocks noGrp="1"/>
          </p:cNvSpPr>
          <p:nvPr>
            <p:ph type="sldNum" sz="quarter" idx="10"/>
          </p:nvPr>
        </p:nvSpPr>
        <p:spPr/>
        <p:txBody>
          <a:bodyPr/>
          <a:lstStyle/>
          <a:p>
            <a:fld id="{3DE6965B-4AD6-4A7F-A338-F5984C614B0E}" type="slidenum">
              <a:rPr lang="en-US" smtClean="0"/>
              <a:t>30</a:t>
            </a:fld>
            <a:endParaRPr lang="en-US" dirty="0"/>
          </a:p>
        </p:txBody>
      </p:sp>
    </p:spTree>
    <p:extLst>
      <p:ext uri="{BB962C8B-B14F-4D97-AF65-F5344CB8AC3E}">
        <p14:creationId xmlns:p14="http://schemas.microsoft.com/office/powerpoint/2010/main" val="606312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to investigate</a:t>
            </a:r>
            <a:r>
              <a:rPr lang="en-US" baseline="0" dirty="0" smtClean="0"/>
              <a:t> all the individual transactions that make up the balance in a given index.</a:t>
            </a:r>
          </a:p>
          <a:p>
            <a:r>
              <a:rPr lang="en-US" baseline="0" dirty="0" smtClean="0"/>
              <a:t>Read text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31</a:t>
            </a:fld>
            <a:endParaRPr lang="en-US" dirty="0"/>
          </a:p>
        </p:txBody>
      </p:sp>
    </p:spTree>
    <p:extLst>
      <p:ext uri="{BB962C8B-B14F-4D97-AF65-F5344CB8AC3E}">
        <p14:creationId xmlns:p14="http://schemas.microsoft.com/office/powerpoint/2010/main" val="1666672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the</a:t>
            </a:r>
            <a:r>
              <a:rPr lang="en-US" baseline="0" dirty="0" smtClean="0"/>
              <a:t> index and 1. click go.</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32</a:t>
            </a:fld>
            <a:endParaRPr lang="en-US" dirty="0"/>
          </a:p>
        </p:txBody>
      </p:sp>
    </p:spTree>
    <p:extLst>
      <p:ext uri="{BB962C8B-B14F-4D97-AF65-F5344CB8AC3E}">
        <p14:creationId xmlns:p14="http://schemas.microsoft.com/office/powerpoint/2010/main" val="23709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 is similar to what was</a:t>
            </a:r>
            <a:r>
              <a:rPr lang="en-US" baseline="0" dirty="0" smtClean="0"/>
              <a:t> in the FOROLDS report we looked at. It’s one day more current.</a:t>
            </a:r>
          </a:p>
          <a:p>
            <a:r>
              <a:rPr lang="en-US" baseline="0" dirty="0" smtClean="0"/>
              <a:t>Please notice the revenue account is account code 1000 – Gifts. As of early September 2019, around $10,000 has actually been received. So… for 1/6 of the FY, 1/8 of the revenue has come in. We’ll discuss why noticing this is important in a bit.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33</a:t>
            </a:fld>
            <a:endParaRPr lang="en-US" dirty="0"/>
          </a:p>
        </p:txBody>
      </p:sp>
    </p:spTree>
    <p:extLst>
      <p:ext uri="{BB962C8B-B14F-4D97-AF65-F5344CB8AC3E}">
        <p14:creationId xmlns:p14="http://schemas.microsoft.com/office/powerpoint/2010/main" val="3524719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we want to see the individual transactions in a given account, like account 3110 in this example, we can “drill down” into the data.</a:t>
            </a:r>
          </a:p>
          <a:p>
            <a:endParaRPr lang="en-US" baseline="0" dirty="0" smtClean="0"/>
          </a:p>
          <a:p>
            <a:r>
              <a:rPr lang="en-US" baseline="0" dirty="0" smtClean="0"/>
              <a:t>The account we’re interested in, 3110, is highlighted.</a:t>
            </a:r>
          </a:p>
          <a:p>
            <a:pPr marL="228600" indent="-228600">
              <a:buAutoNum type="arabicPeriod"/>
            </a:pPr>
            <a:r>
              <a:rPr lang="en-US" baseline="0" dirty="0" smtClean="0"/>
              <a:t>Click Related</a:t>
            </a:r>
          </a:p>
          <a:p>
            <a:pPr marL="228600" indent="-228600">
              <a:buAutoNum type="arabicPeriod"/>
            </a:pPr>
            <a:r>
              <a:rPr lang="en-US" baseline="0" dirty="0" smtClean="0"/>
              <a:t>Select “Transaction Detail Information.”</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34</a:t>
            </a:fld>
            <a:endParaRPr lang="en-US" dirty="0"/>
          </a:p>
        </p:txBody>
      </p:sp>
    </p:spTree>
    <p:extLst>
      <p:ext uri="{BB962C8B-B14F-4D97-AF65-F5344CB8AC3E}">
        <p14:creationId xmlns:p14="http://schemas.microsoft.com/office/powerpoint/2010/main" val="1567238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see the specific transactions, you can continue to drill down to learn more.</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35</a:t>
            </a:fld>
            <a:endParaRPr lang="en-US" dirty="0"/>
          </a:p>
        </p:txBody>
      </p:sp>
    </p:spTree>
    <p:extLst>
      <p:ext uri="{BB962C8B-B14F-4D97-AF65-F5344CB8AC3E}">
        <p14:creationId xmlns:p14="http://schemas.microsoft.com/office/powerpoint/2010/main" val="146861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here is an example of the FGIBDST for</a:t>
            </a:r>
            <a:r>
              <a:rPr lang="en-US" baseline="0" dirty="0" smtClean="0"/>
              <a:t> an endowed spending index. Notice the revenue account </a:t>
            </a:r>
          </a:p>
          <a:p>
            <a:r>
              <a:rPr lang="en-US" baseline="0" dirty="0" smtClean="0"/>
              <a:t>1011 – Endowed Spending Distribution. While there is no actual revenue posted, the department can expect about $39,000 in revenue by year’s end. Remember, the actual distributions are posted quarterly.</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36</a:t>
            </a:fld>
            <a:endParaRPr lang="en-US" dirty="0"/>
          </a:p>
        </p:txBody>
      </p:sp>
    </p:spTree>
    <p:extLst>
      <p:ext uri="{BB962C8B-B14F-4D97-AF65-F5344CB8AC3E}">
        <p14:creationId xmlns:p14="http://schemas.microsoft.com/office/powerpoint/2010/main" val="3541180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last topic for today concerns budgeting</a:t>
            </a:r>
            <a:r>
              <a:rPr lang="en-US" baseline="0" dirty="0" smtClean="0"/>
              <a:t> for foundation indices.</a:t>
            </a:r>
          </a:p>
          <a:p>
            <a:r>
              <a:rPr lang="en-US" baseline="0" dirty="0" smtClean="0"/>
              <a:t>Read bullets.</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37</a:t>
            </a:fld>
            <a:endParaRPr lang="en-US" dirty="0"/>
          </a:p>
        </p:txBody>
      </p:sp>
    </p:spTree>
    <p:extLst>
      <p:ext uri="{BB962C8B-B14F-4D97-AF65-F5344CB8AC3E}">
        <p14:creationId xmlns:p14="http://schemas.microsoft.com/office/powerpoint/2010/main" val="1199302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38</a:t>
            </a:fld>
            <a:endParaRPr lang="en-US" dirty="0"/>
          </a:p>
        </p:txBody>
      </p:sp>
    </p:spTree>
    <p:extLst>
      <p:ext uri="{BB962C8B-B14F-4D97-AF65-F5344CB8AC3E}">
        <p14:creationId xmlns:p14="http://schemas.microsoft.com/office/powerpoint/2010/main" val="2202992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read text.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39</a:t>
            </a:fld>
            <a:endParaRPr lang="en-US" dirty="0"/>
          </a:p>
        </p:txBody>
      </p:sp>
    </p:spTree>
    <p:extLst>
      <p:ext uri="{BB962C8B-B14F-4D97-AF65-F5344CB8AC3E}">
        <p14:creationId xmlns:p14="http://schemas.microsoft.com/office/powerpoint/2010/main" val="306564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over slide. Maybe ask what is UNM’s mission?</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4</a:t>
            </a:fld>
            <a:endParaRPr lang="en-US" dirty="0"/>
          </a:p>
        </p:txBody>
      </p:sp>
    </p:spTree>
    <p:extLst>
      <p:ext uri="{BB962C8B-B14F-4D97-AF65-F5344CB8AC3E}">
        <p14:creationId xmlns:p14="http://schemas.microsoft.com/office/powerpoint/2010/main" val="2913924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40</a:t>
            </a:fld>
            <a:endParaRPr lang="en-US" dirty="0"/>
          </a:p>
        </p:txBody>
      </p:sp>
    </p:spTree>
    <p:extLst>
      <p:ext uri="{BB962C8B-B14F-4D97-AF65-F5344CB8AC3E}">
        <p14:creationId xmlns:p14="http://schemas.microsoft.com/office/powerpoint/2010/main" val="434622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use all of this information</a:t>
            </a:r>
            <a:r>
              <a:rPr lang="en-US" baseline="0" dirty="0" smtClean="0"/>
              <a:t> to consider a scenario.</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41</a:t>
            </a:fld>
            <a:endParaRPr lang="en-US" dirty="0"/>
          </a:p>
        </p:txBody>
      </p:sp>
    </p:spTree>
    <p:extLst>
      <p:ext uri="{BB962C8B-B14F-4D97-AF65-F5344CB8AC3E}">
        <p14:creationId xmlns:p14="http://schemas.microsoft.com/office/powerpoint/2010/main" val="2185560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6965B-4AD6-4A7F-A338-F5984C614B0E}" type="slidenum">
              <a:rPr lang="en-US" smtClean="0"/>
              <a:t>42</a:t>
            </a:fld>
            <a:endParaRPr lang="en-US" dirty="0"/>
          </a:p>
        </p:txBody>
      </p:sp>
    </p:spTree>
    <p:extLst>
      <p:ext uri="{BB962C8B-B14F-4D97-AF65-F5344CB8AC3E}">
        <p14:creationId xmlns:p14="http://schemas.microsoft.com/office/powerpoint/2010/main" val="93041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WARNING! Read slide.</a:t>
            </a:r>
          </a:p>
          <a:p>
            <a:r>
              <a:rPr lang="en-US" b="0" dirty="0" smtClean="0"/>
              <a:t>This means, for example, that a donation</a:t>
            </a:r>
            <a:r>
              <a:rPr lang="en-US" b="0" baseline="0" dirty="0" smtClean="0"/>
              <a:t> cannot be made for Dr. Allison to do research or for a scholarship for a specific student.. Gifts can however support a specific type of research or  scholarships.</a:t>
            </a:r>
            <a:endParaRPr lang="en-US" b="0" dirty="0"/>
          </a:p>
        </p:txBody>
      </p:sp>
      <p:sp>
        <p:nvSpPr>
          <p:cNvPr id="4" name="Slide Number Placeholder 3"/>
          <p:cNvSpPr>
            <a:spLocks noGrp="1"/>
          </p:cNvSpPr>
          <p:nvPr>
            <p:ph type="sldNum" sz="quarter" idx="10"/>
          </p:nvPr>
        </p:nvSpPr>
        <p:spPr/>
        <p:txBody>
          <a:bodyPr/>
          <a:lstStyle/>
          <a:p>
            <a:fld id="{3DE6965B-4AD6-4A7F-A338-F5984C614B0E}" type="slidenum">
              <a:rPr lang="en-US" smtClean="0"/>
              <a:t>5</a:t>
            </a:fld>
            <a:endParaRPr lang="en-US" dirty="0"/>
          </a:p>
        </p:txBody>
      </p:sp>
    </p:spTree>
    <p:extLst>
      <p:ext uri="{BB962C8B-B14F-4D97-AF65-F5344CB8AC3E}">
        <p14:creationId xmlns:p14="http://schemas.microsoft.com/office/powerpoint/2010/main" val="107755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gifts are important</a:t>
            </a:r>
            <a:r>
              <a:rPr lang="en-US" baseline="0" dirty="0" smtClean="0"/>
              <a:t> to UNM, deliver the text.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6</a:t>
            </a:fld>
            <a:endParaRPr lang="en-US" dirty="0"/>
          </a:p>
        </p:txBody>
      </p:sp>
    </p:spTree>
    <p:extLst>
      <p:ext uri="{BB962C8B-B14F-4D97-AF65-F5344CB8AC3E}">
        <p14:creationId xmlns:p14="http://schemas.microsoft.com/office/powerpoint/2010/main" val="273547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it makes sense that ….    . Cash</a:t>
            </a:r>
            <a:r>
              <a:rPr lang="en-US" baseline="0" dirty="0" smtClean="0"/>
              <a:t> and checks should not be put on a UNM money list and taken to the bursar’s office. The Foundation has a transmittal form, which is like a deposit slip, to use with cash and check donations. In-kind gifts, such as equipment or gift cards or some donated service, must be reported to the Foundation on an In-kind donation form. Monica Peck from the Foundation graciously put together a reference sheet for you that has instructions for navigating these transactions. We’ll be handing it out as you leave. But for now, the important thing to know is that all donations must go through the Foundation.</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7</a:t>
            </a:fld>
            <a:endParaRPr lang="en-US" dirty="0"/>
          </a:p>
        </p:txBody>
      </p:sp>
    </p:spTree>
    <p:extLst>
      <p:ext uri="{BB962C8B-B14F-4D97-AF65-F5344CB8AC3E}">
        <p14:creationId xmlns:p14="http://schemas.microsoft.com/office/powerpoint/2010/main" val="65893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policy 1040 requires that all fundraising</a:t>
            </a:r>
            <a:r>
              <a:rPr lang="en-US" baseline="0" dirty="0" smtClean="0"/>
              <a:t> efforts by units of UNM must be coordinated with the Foundation and applicable development officer. This includes any literature created to solicit donations;</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8</a:t>
            </a:fld>
            <a:endParaRPr lang="en-US" dirty="0"/>
          </a:p>
        </p:txBody>
      </p:sp>
    </p:spTree>
    <p:extLst>
      <p:ext uri="{BB962C8B-B14F-4D97-AF65-F5344CB8AC3E}">
        <p14:creationId xmlns:p14="http://schemas.microsoft.com/office/powerpoint/2010/main" val="391476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important information to know is the difference between gifts and grants/contracts. This is particularly true when a unit wants to set up a Foundation fund to receive donations. Sometimes what appears to be a gift is actually a grant. Go through the slide. Note: the amount of money has no bearing on how a “gift” is categorized.  Things can become cloudy </a:t>
            </a:r>
            <a:r>
              <a:rPr lang="en-US" baseline="0" dirty="0" err="1" smtClean="0"/>
              <a:t>iwhen</a:t>
            </a:r>
            <a:r>
              <a:rPr lang="en-US" baseline="0" dirty="0" smtClean="0"/>
              <a:t> the money is coming from a foundation, small business or corporation. It’s important to thoroughly research the funding entity for any requirements attached to the monies being given. Some foundations, businesses and corporations actually do make donations but they also provide funds through a grant process. </a:t>
            </a:r>
          </a:p>
          <a:p>
            <a:r>
              <a:rPr lang="en-US" baseline="0" dirty="0" smtClean="0"/>
              <a:t>Read If in doubt….</a:t>
            </a:r>
            <a:endParaRPr lang="en-US" dirty="0"/>
          </a:p>
        </p:txBody>
      </p:sp>
      <p:sp>
        <p:nvSpPr>
          <p:cNvPr id="4" name="Slide Number Placeholder 3"/>
          <p:cNvSpPr>
            <a:spLocks noGrp="1"/>
          </p:cNvSpPr>
          <p:nvPr>
            <p:ph type="sldNum" sz="quarter" idx="10"/>
          </p:nvPr>
        </p:nvSpPr>
        <p:spPr/>
        <p:txBody>
          <a:bodyPr/>
          <a:lstStyle/>
          <a:p>
            <a:fld id="{3DE6965B-4AD6-4A7F-A338-F5984C614B0E}" type="slidenum">
              <a:rPr lang="en-US" smtClean="0"/>
              <a:t>9</a:t>
            </a:fld>
            <a:endParaRPr lang="en-US" dirty="0"/>
          </a:p>
        </p:txBody>
      </p:sp>
    </p:spTree>
    <p:extLst>
      <p:ext uri="{BB962C8B-B14F-4D97-AF65-F5344CB8AC3E}">
        <p14:creationId xmlns:p14="http://schemas.microsoft.com/office/powerpoint/2010/main" val="35511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t">
            <a:noAutofit/>
          </a:bodyPr>
          <a:lstStyle>
            <a:lvl1pPr algn="ctr">
              <a:defRPr sz="3600" b="1" cap="small" baseline="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32290" y="4263778"/>
            <a:ext cx="6295604" cy="1086237"/>
          </a:xfrm>
        </p:spPr>
        <p:txBody>
          <a:bodyPr>
            <a:normAutofit/>
          </a:bodyPr>
          <a:lstStyle>
            <a:lvl1pPr marL="0" indent="0" algn="l">
              <a:lnSpc>
                <a:spcPct val="112000"/>
              </a:lnSpc>
              <a:spcBef>
                <a:spcPts val="0"/>
              </a:spcBef>
              <a:spcAft>
                <a:spcPts val="0"/>
              </a:spcAft>
              <a:buNone/>
              <a:defRPr sz="2000" b="1">
                <a:solidFill>
                  <a:srgbClr val="63666A"/>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6" name="Slide Number Placeholder 5"/>
          <p:cNvSpPr>
            <a:spLocks noGrp="1"/>
          </p:cNvSpPr>
          <p:nvPr>
            <p:ph type="sldNum" sz="quarter" idx="12"/>
          </p:nvPr>
        </p:nvSpPr>
        <p:spPr>
          <a:xfrm>
            <a:off x="7373013" y="6322664"/>
            <a:ext cx="1197219" cy="404614"/>
          </a:xfrm>
          <a:prstGeom prst="rect">
            <a:avLst/>
          </a:prstGeom>
        </p:spPr>
        <p:txBody>
          <a:bodyPr/>
          <a:lstStyle>
            <a:lvl1pPr algn="r">
              <a:defRPr sz="1050" baseline="0">
                <a:solidFill>
                  <a:srgbClr val="63666A"/>
                </a:solidFill>
                <a:latin typeface="Arial" panose="020B0604020202020204" pitchFamily="34" charset="0"/>
                <a:cs typeface="Arial" panose="020B0604020202020204" pitchFamily="34" charset="0"/>
              </a:defRPr>
            </a:lvl1pPr>
          </a:lstStyle>
          <a:p>
            <a:fld id="{4B1ECFE2-5ADF-4476-8C45-A3ABE7A7AF41}" type="slidenum">
              <a:rPr lang="en-US" smtClean="0"/>
              <a:pPr/>
              <a:t>‹#›</a:t>
            </a:fld>
            <a:endParaRPr lang="en-US" dirty="0"/>
          </a:p>
        </p:txBody>
      </p:sp>
      <p:sp>
        <p:nvSpPr>
          <p:cNvPr id="4" name="TextBox 3"/>
          <p:cNvSpPr txBox="1"/>
          <p:nvPr userDrawn="1"/>
        </p:nvSpPr>
        <p:spPr>
          <a:xfrm>
            <a:off x="3346882" y="248575"/>
            <a:ext cx="2432481" cy="62143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318384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9144000" cy="2068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00125" y="445576"/>
            <a:ext cx="7020248" cy="1561455"/>
          </a:xfrm>
        </p:spPr>
        <p:txBody>
          <a:bodyPr anchor="t">
            <a:normAutofit/>
          </a:bodyPr>
          <a:lstStyle>
            <a:lvl1pPr algn="ctr">
              <a:lnSpc>
                <a:spcPct val="84000"/>
              </a:lnSpc>
              <a:defRPr sz="4400" baseline="0">
                <a:solidFill>
                  <a:schemeClr val="bg1"/>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0" y="2363491"/>
            <a:ext cx="9144000" cy="4494508"/>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4B1ECFE2-5ADF-4476-8C45-A3ABE7A7AF41}" type="slidenum">
              <a:rPr lang="en-US" smtClean="0">
                <a:solidFill>
                  <a:srgbClr val="6D6E70"/>
                </a:solidFill>
              </a:rPr>
              <a:pPr/>
              <a:t>‹#›</a:t>
            </a:fld>
            <a:endParaRPr lang="en-US" dirty="0">
              <a:solidFill>
                <a:srgbClr val="6D6E70"/>
              </a:solidFill>
            </a:endParaRPr>
          </a:p>
        </p:txBody>
      </p:sp>
      <p:sp>
        <p:nvSpPr>
          <p:cNvPr id="10" name="Rectangle 9"/>
          <p:cNvSpPr/>
          <p:nvPr userDrawn="1"/>
        </p:nvSpPr>
        <p:spPr>
          <a:xfrm>
            <a:off x="-1" y="2069024"/>
            <a:ext cx="9143999" cy="29446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358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136436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299337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420805"/>
            <a:ext cx="7200900" cy="867871"/>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lvl1pPr>
              <a:defRPr>
                <a:latin typeface="Cambria" panose="02040503050406030204" pitchFamily="18" charset="0"/>
              </a:defRPr>
            </a:lvl1pPr>
          </a:lstStyle>
          <a:p>
            <a:fld id="{4B1ECFE2-5ADF-4476-8C45-A3ABE7A7AF41}" type="slidenum">
              <a:rPr lang="en-US" smtClean="0"/>
              <a:pPr/>
              <a:t>‹#›</a:t>
            </a:fld>
            <a:endParaRPr lang="en-US" dirty="0"/>
          </a:p>
        </p:txBody>
      </p:sp>
    </p:spTree>
    <p:extLst>
      <p:ext uri="{BB962C8B-B14F-4D97-AF65-F5344CB8AC3E}">
        <p14:creationId xmlns:p14="http://schemas.microsoft.com/office/powerpoint/2010/main" val="5851783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3600" b="1" cap="small" baseline="0">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7373012" y="6453386"/>
            <a:ext cx="1197219" cy="404614"/>
          </a:xfrm>
          <a:prstGeom prst="rect">
            <a:avLst/>
          </a:prstGeom>
        </p:spPr>
        <p:txBody>
          <a:bodyPr/>
          <a:lstStyle>
            <a:lvl1pPr>
              <a:defRPr>
                <a:solidFill>
                  <a:schemeClr val="tx2"/>
                </a:solidFill>
              </a:defRPr>
            </a:lvl1pPr>
          </a:lstStyle>
          <a:p>
            <a:fld id="{4B1ECFE2-5ADF-4476-8C45-A3ABE7A7AF41}" type="slidenum">
              <a:rPr lang="en-US" smtClean="0"/>
              <a:t>‹#›</a:t>
            </a:fld>
            <a:endParaRPr lang="en-US" dirty="0"/>
          </a:p>
        </p:txBody>
      </p:sp>
    </p:spTree>
    <p:extLst>
      <p:ext uri="{BB962C8B-B14F-4D97-AF65-F5344CB8AC3E}">
        <p14:creationId xmlns:p14="http://schemas.microsoft.com/office/powerpoint/2010/main" val="1516738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028700" y="1739788"/>
            <a:ext cx="3335840" cy="4127613"/>
          </a:xfrm>
        </p:spPr>
        <p:txBody>
          <a:bodyPr>
            <a:normAutofit/>
          </a:bodyPr>
          <a:lstStyle>
            <a:lvl1pPr>
              <a:defRPr sz="2000" baseline="0">
                <a:solidFill>
                  <a:schemeClr val="tx2"/>
                </a:solidFill>
              </a:defRPr>
            </a:lvl1pPr>
            <a:lvl2pPr>
              <a:defRPr sz="1800" baseline="0">
                <a:solidFill>
                  <a:schemeClr val="tx2"/>
                </a:solidFill>
              </a:defRPr>
            </a:lvl2pPr>
            <a:lvl3pPr>
              <a:defRPr sz="1600" baseline="0">
                <a:solidFill>
                  <a:schemeClr val="tx2"/>
                </a:solidFill>
              </a:defRPr>
            </a:lvl3pPr>
            <a:lvl4pPr>
              <a:defRPr sz="1400" baseline="0">
                <a:solidFill>
                  <a:schemeClr val="tx2"/>
                </a:solidFill>
              </a:defRPr>
            </a:lvl4pPr>
            <a:lvl5pPr>
              <a:defRPr sz="1200"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747880"/>
            <a:ext cx="3335840" cy="4119521"/>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21153792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803135"/>
          </a:xfrm>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73332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1028700" y="2727016"/>
            <a:ext cx="3335839" cy="3116109"/>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5668" y="1742852"/>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735108"/>
            <a:ext cx="3335840" cy="31322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365441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419879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dirty="0"/>
          </a:p>
        </p:txBody>
      </p:sp>
    </p:spTree>
    <p:extLst>
      <p:ext uri="{BB962C8B-B14F-4D97-AF65-F5344CB8AC3E}">
        <p14:creationId xmlns:p14="http://schemas.microsoft.com/office/powerpoint/2010/main" val="82257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00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4B1ECFE2-5ADF-4476-8C45-A3ABE7A7AF4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329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4B1ECFE2-5ADF-4476-8C45-A3ABE7A7AF41}"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76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2309" y="580604"/>
            <a:ext cx="7200900" cy="867871"/>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8700" y="1731696"/>
            <a:ext cx="7200900" cy="41357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0" y="0"/>
            <a:ext cx="444296" cy="6858000"/>
          </a:xfrm>
          <a:prstGeom prst="rect">
            <a:avLst/>
          </a:prstGeom>
          <a:solidFill>
            <a:srgbClr val="0089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44296" y="376"/>
            <a:ext cx="457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lide Number Placeholder 5"/>
          <p:cNvSpPr>
            <a:spLocks noGrp="1"/>
          </p:cNvSpPr>
          <p:nvPr>
            <p:ph type="sldNum" sz="quarter" idx="4"/>
          </p:nvPr>
        </p:nvSpPr>
        <p:spPr>
          <a:xfrm>
            <a:off x="7373013" y="6322664"/>
            <a:ext cx="1197219" cy="404614"/>
          </a:xfrm>
          <a:prstGeom prst="rect">
            <a:avLst/>
          </a:prstGeom>
        </p:spPr>
        <p:txBody>
          <a:bodyPr/>
          <a:lstStyle>
            <a:lvl1pPr algn="r">
              <a:defRPr sz="1050" b="1" i="0" baseline="0">
                <a:solidFill>
                  <a:srgbClr val="63666A"/>
                </a:solidFill>
                <a:latin typeface="Arial" panose="020B0604020202020204" pitchFamily="34" charset="0"/>
                <a:cs typeface="Arial" panose="020B0604020202020204" pitchFamily="34" charset="0"/>
              </a:defRPr>
            </a:lvl1pPr>
          </a:lstStyle>
          <a:p>
            <a:fld id="{4B1ECFE2-5ADF-4476-8C45-A3ABE7A7AF41}" type="slidenum">
              <a:rPr lang="en-US" smtClean="0"/>
              <a:pPr/>
              <a:t>‹#›</a:t>
            </a:fld>
            <a:endParaRPr lang="en-US" dirty="0"/>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6136" y="6079971"/>
            <a:ext cx="1959039" cy="778405"/>
          </a:xfrm>
          <a:prstGeom prst="rect">
            <a:avLst/>
          </a:prstGeom>
        </p:spPr>
      </p:pic>
    </p:spTree>
    <p:extLst>
      <p:ext uri="{BB962C8B-B14F-4D97-AF65-F5344CB8AC3E}">
        <p14:creationId xmlns:p14="http://schemas.microsoft.com/office/powerpoint/2010/main" val="3882250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5" r:id="rId10"/>
    <p:sldLayoutId id="2147483682" r:id="rId11"/>
    <p:sldLayoutId id="2147483683" r:id="rId12"/>
  </p:sldLayoutIdLst>
  <p:hf hdr="0" ftr="0" dt="0"/>
  <p:txStyles>
    <p:titleStyle>
      <a:lvl1pPr algn="l" defTabSz="685800" rtl="0" eaLnBrk="1" latinLnBrk="0" hangingPunct="1">
        <a:lnSpc>
          <a:spcPct val="89000"/>
        </a:lnSpc>
        <a:spcBef>
          <a:spcPct val="0"/>
        </a:spcBef>
        <a:buNone/>
        <a:defRPr sz="4000" kern="1200" baseline="0">
          <a:solidFill>
            <a:schemeClr val="accent1"/>
          </a:solidFill>
          <a:latin typeface="Arial" panose="020B0604020202020204" pitchFamily="34" charset="0"/>
          <a:ea typeface="+mj-ea"/>
          <a:cs typeface="Arial" panose="020B0604020202020204" pitchFamily="34" charset="0"/>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400" kern="1200" baseline="0">
          <a:solidFill>
            <a:srgbClr val="63666A"/>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rgbClr val="63666A"/>
          </a:solidFill>
          <a:latin typeface="Arial" panose="020B0604020202020204" pitchFamily="34" charset="0"/>
          <a:ea typeface="+mn-ea"/>
          <a:cs typeface="Arial" panose="020B0604020202020204" pitchFamily="34" charset="0"/>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rgbClr val="63666A"/>
          </a:solidFill>
          <a:latin typeface="Arial" panose="020B0604020202020204" pitchFamily="34" charset="0"/>
          <a:ea typeface="+mn-ea"/>
          <a:cs typeface="Arial" panose="020B0604020202020204" pitchFamily="34" charset="0"/>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rgbClr val="63666A"/>
          </a:solidFill>
          <a:latin typeface="Arial" panose="020B0604020202020204" pitchFamily="34" charset="0"/>
          <a:ea typeface="+mn-ea"/>
          <a:cs typeface="Arial" panose="020B0604020202020204" pitchFamily="34" charset="0"/>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rgbClr val="63666A"/>
          </a:solidFill>
          <a:latin typeface="Arial" panose="020B0604020202020204" pitchFamily="34" charset="0"/>
          <a:ea typeface="+mn-ea"/>
          <a:cs typeface="Arial" panose="020B0604020202020204" pitchFamily="34" charset="0"/>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05354" y="4561374"/>
            <a:ext cx="6295604" cy="1101865"/>
          </a:xfrm>
        </p:spPr>
        <p:txBody>
          <a:bodyPr>
            <a:normAutofit fontScale="85000" lnSpcReduction="20000"/>
          </a:bodyPr>
          <a:lstStyle/>
          <a:p>
            <a:r>
              <a:rPr lang="en-US" dirty="0" smtClean="0"/>
              <a:t>Presented by</a:t>
            </a:r>
          </a:p>
          <a:p>
            <a:r>
              <a:rPr lang="en-US" dirty="0" smtClean="0"/>
              <a:t>Cynthia Allison</a:t>
            </a:r>
          </a:p>
          <a:p>
            <a:r>
              <a:rPr lang="en-US" dirty="0" smtClean="0"/>
              <a:t>Accountant III, HSC Unrestricted Accounting</a:t>
            </a:r>
          </a:p>
          <a:p>
            <a:r>
              <a:rPr lang="en-US" dirty="0" smtClean="0"/>
              <a:t>October 9, 2019</a:t>
            </a:r>
          </a:p>
          <a:p>
            <a:endParaRPr lang="en-US" dirty="0" smtClean="0"/>
          </a:p>
        </p:txBody>
      </p:sp>
      <p:sp>
        <p:nvSpPr>
          <p:cNvPr id="2" name="Title 1"/>
          <p:cNvSpPr>
            <a:spLocks noGrp="1"/>
          </p:cNvSpPr>
          <p:nvPr>
            <p:ph type="ctrTitle"/>
          </p:nvPr>
        </p:nvSpPr>
        <p:spPr>
          <a:xfrm>
            <a:off x="2437714" y="2569339"/>
            <a:ext cx="6270922" cy="2098226"/>
          </a:xfrm>
        </p:spPr>
        <p:txBody>
          <a:bodyPr/>
          <a:lstStyle/>
          <a:p>
            <a:r>
              <a:rPr lang="en-US" dirty="0" smtClean="0"/>
              <a:t>Understanding Endowed and Non-Endowed </a:t>
            </a:r>
            <a:br>
              <a:rPr lang="en-US" dirty="0" smtClean="0"/>
            </a:br>
            <a:r>
              <a:rPr lang="en-US" dirty="0" smtClean="0"/>
              <a:t>Spending Indices</a:t>
            </a:r>
            <a:endParaRPr lang="en-US" dirty="0"/>
          </a:p>
        </p:txBody>
      </p:sp>
      <p:pic>
        <p:nvPicPr>
          <p:cNvPr id="4" name="Picture 3" descr="Spotlight Headlight Headlamp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27" y="140597"/>
            <a:ext cx="2964164" cy="2811325"/>
          </a:xfrm>
          <a:prstGeom prst="rect">
            <a:avLst/>
          </a:prstGeom>
        </p:spPr>
      </p:pic>
    </p:spTree>
    <p:extLst>
      <p:ext uri="{BB962C8B-B14F-4D97-AF65-F5344CB8AC3E}">
        <p14:creationId xmlns:p14="http://schemas.microsoft.com/office/powerpoint/2010/main" val="3008080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766" y="196312"/>
            <a:ext cx="7200900" cy="623488"/>
          </a:xfrm>
        </p:spPr>
        <p:txBody>
          <a:bodyPr>
            <a:noAutofit/>
          </a:bodyPr>
          <a:lstStyle/>
          <a:p>
            <a:pPr algn="ctr"/>
            <a:r>
              <a:rPr lang="en-US" sz="4800" dirty="0" smtClean="0">
                <a:solidFill>
                  <a:schemeClr val="accent5"/>
                </a:solidFill>
              </a:rPr>
              <a:t>How is the $ handled?</a:t>
            </a:r>
            <a:endParaRPr lang="en-US" sz="4800" dirty="0">
              <a:solidFill>
                <a:schemeClr val="accent5"/>
              </a:solidFill>
            </a:endParaRPr>
          </a:p>
        </p:txBody>
      </p:sp>
      <p:sp>
        <p:nvSpPr>
          <p:cNvPr id="3" name="Slide Number Placeholder 2"/>
          <p:cNvSpPr>
            <a:spLocks noGrp="1"/>
          </p:cNvSpPr>
          <p:nvPr>
            <p:ph type="sldNum" sz="quarter" idx="12"/>
          </p:nvPr>
        </p:nvSpPr>
        <p:spPr/>
        <p:txBody>
          <a:bodyPr/>
          <a:lstStyle/>
          <a:p>
            <a:fld id="{4B1ECFE2-5ADF-4476-8C45-A3ABE7A7AF41}" type="slidenum">
              <a:rPr lang="en-US" smtClean="0"/>
              <a:t>10</a:t>
            </a:fld>
            <a:endParaRPr lang="en-US" dirty="0"/>
          </a:p>
        </p:txBody>
      </p:sp>
      <p:sp>
        <p:nvSpPr>
          <p:cNvPr id="5" name="TextBox 4"/>
          <p:cNvSpPr txBox="1"/>
          <p:nvPr/>
        </p:nvSpPr>
        <p:spPr>
          <a:xfrm>
            <a:off x="1100871" y="1223876"/>
            <a:ext cx="7083973"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You receive a check for $27.82 in the mail.  A letter accompanies the check.  The letter includes: “final payment: YYB764.”</a:t>
            </a:r>
          </a:p>
          <a:p>
            <a:endParaRPr lang="en-US" dirty="0"/>
          </a:p>
        </p:txBody>
      </p:sp>
      <p:sp>
        <p:nvSpPr>
          <p:cNvPr id="6" name="TextBox 5"/>
          <p:cNvSpPr txBox="1"/>
          <p:nvPr/>
        </p:nvSpPr>
        <p:spPr>
          <a:xfrm>
            <a:off x="1180766" y="2086700"/>
            <a:ext cx="7121005"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You receive a check of $50,000 in the mail.  A handwritten letter accompanies the check.  In the letter it says, “My recently deceased husband was tenderly cared for at your hospital, and asked me to send some money to you in appreciation for all the hospital did to make him comfortable in his last days.  Please use this money to make other patients comfortable.”</a:t>
            </a:r>
          </a:p>
          <a:p>
            <a:endParaRPr lang="en-US" dirty="0"/>
          </a:p>
        </p:txBody>
      </p:sp>
      <p:sp>
        <p:nvSpPr>
          <p:cNvPr id="7" name="TextBox 6"/>
          <p:cNvSpPr txBox="1"/>
          <p:nvPr/>
        </p:nvSpPr>
        <p:spPr>
          <a:xfrm>
            <a:off x="1140818" y="4057518"/>
            <a:ext cx="7200900"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You receive a check for $21,000 in the mail.  A letter accompanies the check.  The letter includes: “Clinical trial payment for Dr. Smith’s research on </a:t>
            </a:r>
            <a:r>
              <a:rPr lang="en-US" dirty="0" err="1">
                <a:latin typeface="Arial" panose="020B0604020202020204" pitchFamily="34" charset="0"/>
                <a:cs typeface="Arial" panose="020B0604020202020204" pitchFamily="34" charset="0"/>
              </a:rPr>
              <a:t>Fosimilox</a:t>
            </a:r>
            <a:r>
              <a:rPr lang="en-US" dirty="0">
                <a:latin typeface="Arial" panose="020B0604020202020204" pitchFamily="34" charset="0"/>
                <a:cs typeface="Arial" panose="020B0604020202020204" pitchFamily="34" charset="0"/>
              </a:rPr>
              <a:t> progression.”</a:t>
            </a:r>
          </a:p>
          <a:p>
            <a:endParaRPr lang="en-US" dirty="0"/>
          </a:p>
        </p:txBody>
      </p:sp>
      <p:sp>
        <p:nvSpPr>
          <p:cNvPr id="8" name="TextBox 7"/>
          <p:cNvSpPr txBox="1"/>
          <p:nvPr/>
        </p:nvSpPr>
        <p:spPr>
          <a:xfrm>
            <a:off x="1180766" y="5165513"/>
            <a:ext cx="7004078"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You receive a letter (no check) saying “This is to notify Dr. Smith, we will be sending $42,000 next week.”</a:t>
            </a:r>
          </a:p>
          <a:p>
            <a:endParaRPr lang="en-US" dirty="0"/>
          </a:p>
        </p:txBody>
      </p:sp>
      <p:sp>
        <p:nvSpPr>
          <p:cNvPr id="9" name="TextBox 8"/>
          <p:cNvSpPr txBox="1"/>
          <p:nvPr/>
        </p:nvSpPr>
        <p:spPr>
          <a:xfrm>
            <a:off x="1640926" y="1050632"/>
            <a:ext cx="6469565" cy="1200329"/>
          </a:xfrm>
          <a:prstGeom prst="rect">
            <a:avLst/>
          </a:prstGeom>
          <a:noFill/>
        </p:spPr>
        <p:txBody>
          <a:bodyPr wrap="square" rtlCol="0">
            <a:spAutoFit/>
          </a:bodyPr>
          <a:lstStyle/>
          <a:p>
            <a:pPr algn="ctr"/>
            <a:r>
              <a:rPr lang="en-US" sz="5400" dirty="0" smtClean="0">
                <a:solidFill>
                  <a:srgbClr val="FF0000"/>
                </a:solidFill>
                <a:latin typeface="Arial" panose="020B0604020202020204" pitchFamily="34" charset="0"/>
                <a:cs typeface="Arial" panose="020B0604020202020204" pitchFamily="34" charset="0"/>
              </a:rPr>
              <a:t>Contract &amp; Grants</a:t>
            </a:r>
            <a:endParaRPr lang="en-US" sz="5400" dirty="0">
              <a:solidFill>
                <a:srgbClr val="FF0000"/>
              </a:solidFill>
              <a:latin typeface="Arial" panose="020B0604020202020204" pitchFamily="34" charset="0"/>
              <a:cs typeface="Arial" panose="020B0604020202020204" pitchFamily="34" charset="0"/>
            </a:endParaRPr>
          </a:p>
          <a:p>
            <a:endParaRPr lang="en-US" dirty="0"/>
          </a:p>
        </p:txBody>
      </p:sp>
      <p:sp>
        <p:nvSpPr>
          <p:cNvPr id="10" name="TextBox 9"/>
          <p:cNvSpPr txBox="1"/>
          <p:nvPr/>
        </p:nvSpPr>
        <p:spPr>
          <a:xfrm>
            <a:off x="2061130" y="2424205"/>
            <a:ext cx="5360276" cy="1200329"/>
          </a:xfrm>
          <a:prstGeom prst="rect">
            <a:avLst/>
          </a:prstGeom>
          <a:noFill/>
        </p:spPr>
        <p:txBody>
          <a:bodyPr wrap="square" rtlCol="0">
            <a:spAutoFit/>
          </a:bodyPr>
          <a:lstStyle/>
          <a:p>
            <a:pPr algn="ctr"/>
            <a:r>
              <a:rPr lang="en-US" sz="5400" dirty="0" smtClean="0">
                <a:solidFill>
                  <a:srgbClr val="FF0000"/>
                </a:solidFill>
                <a:latin typeface="Arial" panose="020B0604020202020204" pitchFamily="34" charset="0"/>
                <a:cs typeface="Arial" panose="020B0604020202020204" pitchFamily="34" charset="0"/>
              </a:rPr>
              <a:t>Foundation</a:t>
            </a:r>
            <a:endParaRPr lang="en-US" sz="5400" dirty="0">
              <a:solidFill>
                <a:srgbClr val="FF0000"/>
              </a:solidFill>
              <a:latin typeface="Arial" panose="020B0604020202020204" pitchFamily="34" charset="0"/>
              <a:cs typeface="Arial" panose="020B0604020202020204" pitchFamily="34" charset="0"/>
            </a:endParaRPr>
          </a:p>
          <a:p>
            <a:endParaRPr lang="en-US" dirty="0"/>
          </a:p>
        </p:txBody>
      </p:sp>
      <p:sp>
        <p:nvSpPr>
          <p:cNvPr id="11" name="TextBox 10"/>
          <p:cNvSpPr txBox="1"/>
          <p:nvPr/>
        </p:nvSpPr>
        <p:spPr>
          <a:xfrm>
            <a:off x="1755226" y="3995963"/>
            <a:ext cx="6429617" cy="1200329"/>
          </a:xfrm>
          <a:prstGeom prst="rect">
            <a:avLst/>
          </a:prstGeom>
          <a:noFill/>
        </p:spPr>
        <p:txBody>
          <a:bodyPr wrap="square" rtlCol="0">
            <a:spAutoFit/>
          </a:bodyPr>
          <a:lstStyle/>
          <a:p>
            <a:pPr algn="ctr"/>
            <a:r>
              <a:rPr lang="en-US" sz="5400" dirty="0" smtClean="0">
                <a:solidFill>
                  <a:srgbClr val="FF0000"/>
                </a:solidFill>
                <a:latin typeface="Arial" panose="020B0604020202020204" pitchFamily="34" charset="0"/>
                <a:cs typeface="Arial" panose="020B0604020202020204" pitchFamily="34" charset="0"/>
              </a:rPr>
              <a:t>Contract &amp; Grants</a:t>
            </a:r>
            <a:endParaRPr lang="en-US" sz="5400" dirty="0">
              <a:solidFill>
                <a:srgbClr val="FF0000"/>
              </a:solidFill>
              <a:latin typeface="Arial" panose="020B0604020202020204" pitchFamily="34" charset="0"/>
              <a:cs typeface="Arial" panose="020B0604020202020204" pitchFamily="34" charset="0"/>
            </a:endParaRPr>
          </a:p>
          <a:p>
            <a:endParaRPr lang="en-US" dirty="0"/>
          </a:p>
        </p:txBody>
      </p:sp>
      <p:sp>
        <p:nvSpPr>
          <p:cNvPr id="13" name="TextBox 12"/>
          <p:cNvSpPr txBox="1"/>
          <p:nvPr/>
        </p:nvSpPr>
        <p:spPr>
          <a:xfrm>
            <a:off x="1755227" y="5022225"/>
            <a:ext cx="6355264" cy="1200329"/>
          </a:xfrm>
          <a:prstGeom prst="rect">
            <a:avLst/>
          </a:prstGeom>
          <a:noFill/>
        </p:spPr>
        <p:txBody>
          <a:bodyPr wrap="square" rtlCol="0">
            <a:spAutoFit/>
          </a:bodyPr>
          <a:lstStyle/>
          <a:p>
            <a:r>
              <a:rPr lang="en-US" sz="5400" dirty="0" smtClean="0">
                <a:solidFill>
                  <a:srgbClr val="FF0000"/>
                </a:solidFill>
                <a:latin typeface="Arial" panose="020B0604020202020204" pitchFamily="34" charset="0"/>
                <a:cs typeface="Arial" panose="020B0604020202020204" pitchFamily="34" charset="0"/>
              </a:rPr>
              <a:t>Additional Research</a:t>
            </a:r>
            <a:endParaRPr lang="en-US" sz="5400" dirty="0">
              <a:solidFill>
                <a:srgbClr val="FF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1118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810" y="856001"/>
            <a:ext cx="7273071" cy="598698"/>
          </a:xfrm>
        </p:spPr>
        <p:txBody>
          <a:bodyPr>
            <a:normAutofit fontScale="90000"/>
          </a:bodyPr>
          <a:lstStyle/>
          <a:p>
            <a:r>
              <a:rPr lang="en-US" dirty="0" smtClean="0"/>
              <a:t>What are the two types of funds?</a:t>
            </a:r>
            <a:endParaRPr lang="en-US" dirty="0"/>
          </a:p>
        </p:txBody>
      </p:sp>
      <p:sp>
        <p:nvSpPr>
          <p:cNvPr id="3" name="Content Placeholder 2"/>
          <p:cNvSpPr>
            <a:spLocks noGrp="1"/>
          </p:cNvSpPr>
          <p:nvPr>
            <p:ph idx="1"/>
          </p:nvPr>
        </p:nvSpPr>
        <p:spPr>
          <a:xfrm>
            <a:off x="1686909" y="1907145"/>
            <a:ext cx="7200900" cy="4135704"/>
          </a:xfrm>
        </p:spPr>
        <p:txBody>
          <a:bodyPr/>
          <a:lstStyle/>
          <a:p>
            <a:r>
              <a:rPr lang="en-US" b="1" dirty="0" smtClean="0"/>
              <a:t>Endowed</a:t>
            </a:r>
            <a:r>
              <a:rPr lang="en-US" dirty="0" smtClean="0"/>
              <a:t> funds are large gifts that are invested and the income from these gifts is available for spending</a:t>
            </a:r>
            <a:r>
              <a:rPr lang="en-US" dirty="0"/>
              <a:t> </a:t>
            </a:r>
            <a:r>
              <a:rPr lang="en-US" dirty="0" smtClean="0"/>
              <a:t>in an </a:t>
            </a:r>
            <a:r>
              <a:rPr lang="en-US" b="1" dirty="0" smtClean="0"/>
              <a:t>endowed spending index</a:t>
            </a:r>
            <a:r>
              <a:rPr lang="en-US" dirty="0" smtClean="0"/>
              <a:t>. Another index contains the actual gift (corpus). Monies in the corpus index are not available for spending.</a:t>
            </a:r>
          </a:p>
          <a:p>
            <a:endParaRPr lang="en-US" dirty="0"/>
          </a:p>
          <a:p>
            <a:r>
              <a:rPr lang="en-US" b="1" dirty="0" smtClean="0"/>
              <a:t>Non-Endowed</a:t>
            </a:r>
            <a:r>
              <a:rPr lang="en-US" dirty="0" smtClean="0"/>
              <a:t> funds are gifts that are to be spent in their entirety and are posted in a </a:t>
            </a:r>
            <a:r>
              <a:rPr lang="en-US" b="1" dirty="0" smtClean="0"/>
              <a:t>non-endowed index.</a:t>
            </a:r>
            <a:endParaRPr lang="en-US" b="1" dirty="0"/>
          </a:p>
        </p:txBody>
      </p:sp>
      <p:sp>
        <p:nvSpPr>
          <p:cNvPr id="4" name="Slide Number Placeholder 3"/>
          <p:cNvSpPr>
            <a:spLocks noGrp="1"/>
          </p:cNvSpPr>
          <p:nvPr>
            <p:ph type="sldNum" sz="quarter" idx="12"/>
          </p:nvPr>
        </p:nvSpPr>
        <p:spPr/>
        <p:txBody>
          <a:bodyPr/>
          <a:lstStyle/>
          <a:p>
            <a:fld id="{4B1ECFE2-5ADF-4476-8C45-A3ABE7A7AF41}" type="slidenum">
              <a:rPr lang="en-US" smtClean="0"/>
              <a:pPr/>
              <a:t>11</a:t>
            </a:fld>
            <a:endParaRPr lang="en-US" dirty="0"/>
          </a:p>
        </p:txBody>
      </p:sp>
    </p:spTree>
    <p:extLst>
      <p:ext uri="{BB962C8B-B14F-4D97-AF65-F5344CB8AC3E}">
        <p14:creationId xmlns:p14="http://schemas.microsoft.com/office/powerpoint/2010/main" val="315103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12</a:t>
            </a:fld>
            <a:endParaRPr lang="en-US" dirty="0"/>
          </a:p>
        </p:txBody>
      </p:sp>
      <p:graphicFrame>
        <p:nvGraphicFramePr>
          <p:cNvPr id="3" name="Diagram 2"/>
          <p:cNvGraphicFramePr/>
          <p:nvPr>
            <p:extLst>
              <p:ext uri="{D42A27DB-BD31-4B8C-83A1-F6EECF244321}">
                <p14:modId xmlns:p14="http://schemas.microsoft.com/office/powerpoint/2010/main" val="1582739529"/>
              </p:ext>
            </p:extLst>
          </p:nvPr>
        </p:nvGraphicFramePr>
        <p:xfrm>
          <a:off x="854764" y="681382"/>
          <a:ext cx="7146235" cy="4149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787144" y="4939748"/>
            <a:ext cx="3916017" cy="307777"/>
          </a:xfrm>
          <a:prstGeom prst="rect">
            <a:avLst/>
          </a:prstGeom>
          <a:solidFill>
            <a:srgbClr val="C00000"/>
          </a:solidFill>
        </p:spPr>
        <p:txBody>
          <a:bodyPr wrap="square" rtlCol="0">
            <a:spAutoFit/>
          </a:bodyPr>
          <a:lstStyle/>
          <a:p>
            <a:pPr algn="ctr"/>
            <a:r>
              <a:rPr lang="en-US" sz="1400" dirty="0" smtClean="0">
                <a:solidFill>
                  <a:schemeClr val="bg1"/>
                </a:solidFill>
              </a:rPr>
              <a:t>*Postings from the Foundation occur quarterly</a:t>
            </a:r>
            <a:r>
              <a:rPr lang="en-US" sz="1400" dirty="0" smtClean="0"/>
              <a:t>.</a:t>
            </a:r>
            <a:r>
              <a:rPr lang="en-US" sz="1400" dirty="0" smtClean="0">
                <a:solidFill>
                  <a:schemeClr val="bg1"/>
                </a:solidFill>
              </a:rPr>
              <a:t>.</a:t>
            </a:r>
            <a:endParaRPr lang="en-US" sz="1400" dirty="0"/>
          </a:p>
        </p:txBody>
      </p:sp>
    </p:spTree>
    <p:extLst>
      <p:ext uri="{BB962C8B-B14F-4D97-AF65-F5344CB8AC3E}">
        <p14:creationId xmlns:p14="http://schemas.microsoft.com/office/powerpoint/2010/main" val="504004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13</a:t>
            </a:fld>
            <a:endParaRPr lang="en-US" dirty="0"/>
          </a:p>
        </p:txBody>
      </p:sp>
      <p:graphicFrame>
        <p:nvGraphicFramePr>
          <p:cNvPr id="3" name="Diagram 2"/>
          <p:cNvGraphicFramePr/>
          <p:nvPr>
            <p:extLst>
              <p:ext uri="{D42A27DB-BD31-4B8C-83A1-F6EECF244321}">
                <p14:modId xmlns:p14="http://schemas.microsoft.com/office/powerpoint/2010/main" val="2391280642"/>
              </p:ext>
            </p:extLst>
          </p:nvPr>
        </p:nvGraphicFramePr>
        <p:xfrm>
          <a:off x="1524000" y="9099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329609" y="5227983"/>
            <a:ext cx="4711148" cy="307777"/>
          </a:xfrm>
          <a:prstGeom prst="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1400" dirty="0" smtClean="0">
                <a:solidFill>
                  <a:schemeClr val="bg1"/>
                </a:solidFill>
              </a:rPr>
              <a:t>* Only the UNM Foundation may use account code 1000.</a:t>
            </a:r>
            <a:endParaRPr lang="en-US" sz="1400" dirty="0">
              <a:solidFill>
                <a:schemeClr val="bg1"/>
              </a:solidFill>
            </a:endParaRPr>
          </a:p>
        </p:txBody>
      </p:sp>
    </p:spTree>
    <p:extLst>
      <p:ext uri="{BB962C8B-B14F-4D97-AF65-F5344CB8AC3E}">
        <p14:creationId xmlns:p14="http://schemas.microsoft.com/office/powerpoint/2010/main" val="3667141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06" y="1077924"/>
            <a:ext cx="8050434" cy="494025"/>
          </a:xfrm>
        </p:spPr>
        <p:txBody>
          <a:bodyPr>
            <a:normAutofit fontScale="90000"/>
          </a:bodyPr>
          <a:lstStyle/>
          <a:p>
            <a:pPr algn="ctr"/>
            <a:r>
              <a:rPr lang="en-US" dirty="0" smtClean="0"/>
              <a:t>HSC Endowed &amp; Non-Endowed Funds</a:t>
            </a:r>
            <a:endParaRPr lang="en-US" dirty="0"/>
          </a:p>
        </p:txBody>
      </p:sp>
      <p:sp>
        <p:nvSpPr>
          <p:cNvPr id="3" name="Content Placeholder 2"/>
          <p:cNvSpPr>
            <a:spLocks noGrp="1"/>
          </p:cNvSpPr>
          <p:nvPr>
            <p:ph sz="half" idx="1"/>
          </p:nvPr>
        </p:nvSpPr>
        <p:spPr>
          <a:xfrm>
            <a:off x="759206" y="1739788"/>
            <a:ext cx="8050433" cy="4127613"/>
          </a:xfrm>
        </p:spPr>
        <p:txBody>
          <a:bodyPr/>
          <a:lstStyle/>
          <a:p>
            <a:endParaRPr lang="en-US" dirty="0"/>
          </a:p>
          <a:p>
            <a:pPr marL="0" lvl="0" indent="0">
              <a:lnSpc>
                <a:spcPct val="100000"/>
              </a:lnSpc>
              <a:spcBef>
                <a:spcPts val="0"/>
              </a:spcBef>
              <a:spcAft>
                <a:spcPts val="0"/>
              </a:spcAft>
              <a:buNone/>
            </a:pPr>
            <a:endParaRPr lang="en-US" dirty="0">
              <a:solidFill>
                <a:prstClr val="black"/>
              </a:solidFill>
              <a:latin typeface="Calibri" panose="020F0502020204030204"/>
              <a:cs typeface="+mn-cs"/>
            </a:endParaRPr>
          </a:p>
          <a:p>
            <a:endParaRPr lang="en-US" dirty="0"/>
          </a:p>
        </p:txBody>
      </p:sp>
      <p:sp>
        <p:nvSpPr>
          <p:cNvPr id="5" name="Slide Number Placeholder 4"/>
          <p:cNvSpPr>
            <a:spLocks noGrp="1"/>
          </p:cNvSpPr>
          <p:nvPr>
            <p:ph type="sldNum" sz="quarter" idx="12"/>
          </p:nvPr>
        </p:nvSpPr>
        <p:spPr/>
        <p:txBody>
          <a:bodyPr/>
          <a:lstStyle/>
          <a:p>
            <a:fld id="{4B1ECFE2-5ADF-4476-8C45-A3ABE7A7AF41}" type="slidenum">
              <a:rPr lang="en-US" smtClean="0"/>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64568535"/>
              </p:ext>
            </p:extLst>
          </p:nvPr>
        </p:nvGraphicFramePr>
        <p:xfrm>
          <a:off x="759206" y="2111954"/>
          <a:ext cx="8050434" cy="3383280"/>
        </p:xfrm>
        <a:graphic>
          <a:graphicData uri="http://schemas.openxmlformats.org/drawingml/2006/table">
            <a:tbl>
              <a:tblPr firstRow="1" bandRow="1">
                <a:tableStyleId>{5C22544A-7EE6-4342-B048-85BDC9FD1C3A}</a:tableStyleId>
              </a:tblPr>
              <a:tblGrid>
                <a:gridCol w="2026174">
                  <a:extLst>
                    <a:ext uri="{9D8B030D-6E8A-4147-A177-3AD203B41FA5}">
                      <a16:colId xmlns:a16="http://schemas.microsoft.com/office/drawing/2014/main" val="20000"/>
                    </a:ext>
                  </a:extLst>
                </a:gridCol>
                <a:gridCol w="1800441">
                  <a:extLst>
                    <a:ext uri="{9D8B030D-6E8A-4147-A177-3AD203B41FA5}">
                      <a16:colId xmlns:a16="http://schemas.microsoft.com/office/drawing/2014/main" val="20001"/>
                    </a:ext>
                  </a:extLst>
                </a:gridCol>
                <a:gridCol w="4223819">
                  <a:extLst>
                    <a:ext uri="{9D8B030D-6E8A-4147-A177-3AD203B41FA5}">
                      <a16:colId xmlns:a16="http://schemas.microsoft.com/office/drawing/2014/main" val="20002"/>
                    </a:ext>
                  </a:extLst>
                </a:gridCol>
              </a:tblGrid>
              <a:tr h="370840">
                <a:tc>
                  <a:txBody>
                    <a:bodyPr/>
                    <a:lstStyle/>
                    <a:p>
                      <a:pPr algn="ctr"/>
                      <a:r>
                        <a:rPr lang="en-US" sz="2000" dirty="0" smtClean="0"/>
                        <a:t>Type</a:t>
                      </a:r>
                      <a:endParaRPr lang="en-US" sz="2000" dirty="0"/>
                    </a:p>
                  </a:txBody>
                  <a:tcPr/>
                </a:tc>
                <a:tc>
                  <a:txBody>
                    <a:bodyPr/>
                    <a:lstStyle/>
                    <a:p>
                      <a:pPr algn="ctr"/>
                      <a:r>
                        <a:rPr lang="en-US" sz="2000" dirty="0" smtClean="0"/>
                        <a:t>Fund Number</a:t>
                      </a:r>
                      <a:endParaRPr lang="en-US" sz="2000" dirty="0"/>
                    </a:p>
                  </a:txBody>
                  <a:tcPr/>
                </a:tc>
                <a:tc>
                  <a:txBody>
                    <a:bodyPr/>
                    <a:lstStyle/>
                    <a:p>
                      <a:pPr algn="ctr"/>
                      <a:r>
                        <a:rPr lang="en-US" sz="2000" dirty="0" smtClean="0"/>
                        <a:t>Name</a:t>
                      </a:r>
                      <a:endParaRPr lang="en-US" sz="2000" dirty="0"/>
                    </a:p>
                  </a:txBody>
                  <a:tcPr/>
                </a:tc>
                <a:extLst>
                  <a:ext uri="{0D108BD9-81ED-4DB2-BD59-A6C34878D82A}">
                    <a16:rowId xmlns:a16="http://schemas.microsoft.com/office/drawing/2014/main" val="10000"/>
                  </a:ext>
                </a:extLst>
              </a:tr>
              <a:tr h="370840">
                <a:tc>
                  <a:txBody>
                    <a:bodyPr/>
                    <a:lstStyle/>
                    <a:p>
                      <a:r>
                        <a:rPr lang="en-US" sz="2000" dirty="0" smtClean="0"/>
                        <a:t>Endowed</a:t>
                      </a:r>
                      <a:endParaRPr lang="en-US" sz="2000" dirty="0"/>
                    </a:p>
                  </a:txBody>
                  <a:tcPr/>
                </a:tc>
                <a:tc>
                  <a:txBody>
                    <a:bodyPr/>
                    <a:lstStyle/>
                    <a:p>
                      <a:r>
                        <a:rPr lang="en-US" sz="2000" dirty="0" smtClean="0"/>
                        <a:t>3U0003</a:t>
                      </a:r>
                      <a:endParaRPr lang="en-US" sz="2000" dirty="0"/>
                    </a:p>
                  </a:txBody>
                  <a:tcPr/>
                </a:tc>
                <a:tc>
                  <a:txBody>
                    <a:bodyPr/>
                    <a:lstStyle/>
                    <a:p>
                      <a:r>
                        <a:rPr lang="en-US" sz="2000" dirty="0" smtClean="0"/>
                        <a:t>HU</a:t>
                      </a:r>
                      <a:r>
                        <a:rPr lang="en-US" sz="2000" baseline="0" dirty="0" smtClean="0"/>
                        <a:t> Endowed Spending Education</a:t>
                      </a:r>
                      <a:endParaRPr lang="en-US" sz="2000" dirty="0"/>
                    </a:p>
                  </a:txBody>
                  <a:tcPr/>
                </a:tc>
                <a:extLst>
                  <a:ext uri="{0D108BD9-81ED-4DB2-BD59-A6C34878D82A}">
                    <a16:rowId xmlns:a16="http://schemas.microsoft.com/office/drawing/2014/main" val="10001"/>
                  </a:ext>
                </a:extLst>
              </a:tr>
              <a:tr h="370840">
                <a:tc>
                  <a:txBody>
                    <a:bodyPr/>
                    <a:lstStyle/>
                    <a:p>
                      <a:r>
                        <a:rPr lang="en-US" sz="2000" dirty="0" smtClean="0"/>
                        <a:t>Endowed</a:t>
                      </a:r>
                      <a:endParaRPr lang="en-US" sz="2000" dirty="0"/>
                    </a:p>
                  </a:txBody>
                  <a:tcPr/>
                </a:tc>
                <a:tc>
                  <a:txBody>
                    <a:bodyPr/>
                    <a:lstStyle/>
                    <a:p>
                      <a:r>
                        <a:rPr lang="en-US" sz="2000" dirty="0" smtClean="0"/>
                        <a:t>3U0081</a:t>
                      </a:r>
                      <a:endParaRPr lang="en-US" sz="2000" dirty="0"/>
                    </a:p>
                  </a:txBody>
                  <a:tcPr/>
                </a:tc>
                <a:tc>
                  <a:txBody>
                    <a:bodyPr/>
                    <a:lstStyle/>
                    <a:p>
                      <a:r>
                        <a:rPr lang="en-US" sz="2000" dirty="0" smtClean="0"/>
                        <a:t>HU Endowed Spending Research</a:t>
                      </a:r>
                      <a:endParaRPr lang="en-US" sz="2000" dirty="0"/>
                    </a:p>
                  </a:txBody>
                  <a:tcPr/>
                </a:tc>
                <a:extLst>
                  <a:ext uri="{0D108BD9-81ED-4DB2-BD59-A6C34878D82A}">
                    <a16:rowId xmlns:a16="http://schemas.microsoft.com/office/drawing/2014/main" val="10002"/>
                  </a:ext>
                </a:extLst>
              </a:tr>
              <a:tr h="370840">
                <a:tc>
                  <a:txBody>
                    <a:bodyPr/>
                    <a:lstStyle/>
                    <a:p>
                      <a:r>
                        <a:rPr lang="en-US" sz="2000" dirty="0" smtClean="0"/>
                        <a:t>Endowed</a:t>
                      </a:r>
                      <a:endParaRPr lang="en-US" sz="2000" dirty="0"/>
                    </a:p>
                  </a:txBody>
                  <a:tcPr/>
                </a:tc>
                <a:tc>
                  <a:txBody>
                    <a:bodyPr/>
                    <a:lstStyle/>
                    <a:p>
                      <a:r>
                        <a:rPr lang="en-US" sz="2000" dirty="0" smtClean="0"/>
                        <a:t>3U0302</a:t>
                      </a:r>
                      <a:endParaRPr lang="en-US" sz="2000" dirty="0"/>
                    </a:p>
                  </a:txBody>
                  <a:tcPr/>
                </a:tc>
                <a:tc>
                  <a:txBody>
                    <a:bodyPr/>
                    <a:lstStyle/>
                    <a:p>
                      <a:r>
                        <a:rPr lang="en-US" sz="2000" dirty="0" smtClean="0"/>
                        <a:t>HU Endowed Spending Clinical Svc</a:t>
                      </a:r>
                      <a:endParaRPr lang="en-US" sz="2000" dirty="0"/>
                    </a:p>
                  </a:txBody>
                  <a:tcPr/>
                </a:tc>
                <a:extLst>
                  <a:ext uri="{0D108BD9-81ED-4DB2-BD59-A6C34878D82A}">
                    <a16:rowId xmlns:a16="http://schemas.microsoft.com/office/drawing/2014/main" val="10003"/>
                  </a:ext>
                </a:extLst>
              </a:tr>
              <a:tr h="370840">
                <a:tc>
                  <a:txBody>
                    <a:bodyPr/>
                    <a:lstStyle/>
                    <a:p>
                      <a:r>
                        <a:rPr lang="en-US" sz="2000" dirty="0" smtClean="0"/>
                        <a:t>Non Endowed</a:t>
                      </a:r>
                      <a:endParaRPr lang="en-US" sz="2000" dirty="0"/>
                    </a:p>
                  </a:txBody>
                  <a:tcPr/>
                </a:tc>
                <a:tc>
                  <a:txBody>
                    <a:bodyPr/>
                    <a:lstStyle/>
                    <a:p>
                      <a:r>
                        <a:rPr lang="en-US" sz="2000" dirty="0" smtClean="0"/>
                        <a:t>3U0002</a:t>
                      </a:r>
                      <a:endParaRPr lang="en-US" sz="2000" dirty="0"/>
                    </a:p>
                  </a:txBody>
                  <a:tcPr/>
                </a:tc>
                <a:tc>
                  <a:txBody>
                    <a:bodyPr/>
                    <a:lstStyle/>
                    <a:p>
                      <a:r>
                        <a:rPr lang="en-US" sz="2000" dirty="0" smtClean="0"/>
                        <a:t>HU Non Endowed Spending Education</a:t>
                      </a:r>
                      <a:endParaRPr lang="en-US" sz="2000" dirty="0"/>
                    </a:p>
                  </a:txBody>
                  <a:tcPr/>
                </a:tc>
                <a:extLst>
                  <a:ext uri="{0D108BD9-81ED-4DB2-BD59-A6C34878D82A}">
                    <a16:rowId xmlns:a16="http://schemas.microsoft.com/office/drawing/2014/main" val="10004"/>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t>Non Endowed</a:t>
                      </a:r>
                    </a:p>
                  </a:txBody>
                  <a:tcPr/>
                </a:tc>
                <a:tc>
                  <a:txBody>
                    <a:bodyPr/>
                    <a:lstStyle/>
                    <a:p>
                      <a:r>
                        <a:rPr lang="en-US" sz="2000" dirty="0" smtClean="0"/>
                        <a:t>3U0001</a:t>
                      </a:r>
                      <a:endParaRPr lang="en-US" sz="2000" dirty="0"/>
                    </a:p>
                  </a:txBody>
                  <a:tcPr/>
                </a:tc>
                <a:tc>
                  <a:txBody>
                    <a:bodyPr/>
                    <a:lstStyle/>
                    <a:p>
                      <a:r>
                        <a:rPr lang="en-US" sz="2000" dirty="0" smtClean="0"/>
                        <a:t>HU Non Endowed Spending Research</a:t>
                      </a:r>
                      <a:endParaRPr lang="en-US" sz="2000" dirty="0"/>
                    </a:p>
                  </a:txBody>
                  <a:tcPr/>
                </a:tc>
                <a:extLst>
                  <a:ext uri="{0D108BD9-81ED-4DB2-BD59-A6C34878D82A}">
                    <a16:rowId xmlns:a16="http://schemas.microsoft.com/office/drawing/2014/main" val="10005"/>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t>Non Endowed</a:t>
                      </a:r>
                    </a:p>
                  </a:txBody>
                  <a:tcPr/>
                </a:tc>
                <a:tc>
                  <a:txBody>
                    <a:bodyPr/>
                    <a:lstStyle/>
                    <a:p>
                      <a:r>
                        <a:rPr lang="en-US" sz="2000" dirty="0" smtClean="0"/>
                        <a:t>3U0301</a:t>
                      </a:r>
                      <a:endParaRPr lang="en-US" sz="2000" dirty="0"/>
                    </a:p>
                  </a:txBody>
                  <a:tcPr/>
                </a:tc>
                <a:tc>
                  <a:txBody>
                    <a:bodyPr/>
                    <a:lstStyle/>
                    <a:p>
                      <a:r>
                        <a:rPr lang="en-US" sz="2000" dirty="0" smtClean="0"/>
                        <a:t>HU Non Endowed Spending Clinical Svc</a:t>
                      </a: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2907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 y="1030781"/>
            <a:ext cx="3457904" cy="4485289"/>
          </a:xfrm>
        </p:spPr>
        <p:txBody>
          <a:bodyPr/>
          <a:lstStyle/>
          <a:p>
            <a:pPr algn="ctr">
              <a:lnSpc>
                <a:spcPct val="150000"/>
              </a:lnSpc>
            </a:pPr>
            <a:r>
              <a:rPr lang="en-US" dirty="0" smtClean="0"/>
              <a:t>How may endowed and non-endowed funds be spent?</a:t>
            </a:r>
            <a:endParaRPr lang="en-US" dirty="0"/>
          </a:p>
        </p:txBody>
      </p:sp>
      <p:sp>
        <p:nvSpPr>
          <p:cNvPr id="5" name="Slide Number Placeholder 4"/>
          <p:cNvSpPr>
            <a:spLocks noGrp="1"/>
          </p:cNvSpPr>
          <p:nvPr>
            <p:ph type="sldNum" sz="quarter" idx="12"/>
          </p:nvPr>
        </p:nvSpPr>
        <p:spPr/>
        <p:txBody>
          <a:bodyPr/>
          <a:lstStyle/>
          <a:p>
            <a:fld id="{4B1ECFE2-5ADF-4476-8C45-A3ABE7A7AF41}" type="slidenum">
              <a:rPr lang="en-US" smtClean="0"/>
              <a:t>15</a:t>
            </a:fld>
            <a:endParaRPr lang="en-US" dirty="0"/>
          </a:p>
        </p:txBody>
      </p:sp>
      <p:sp>
        <p:nvSpPr>
          <p:cNvPr id="4" name="TextBox 3"/>
          <p:cNvSpPr txBox="1"/>
          <p:nvPr/>
        </p:nvSpPr>
        <p:spPr>
          <a:xfrm>
            <a:off x="4313509" y="610776"/>
            <a:ext cx="4683677" cy="497380"/>
          </a:xfrm>
          <a:prstGeom prst="rect">
            <a:avLst/>
          </a:prstGeom>
          <a:noFill/>
        </p:spPr>
        <p:txBody>
          <a:bodyPr wrap="square" rtlCol="0">
            <a:spAutoFit/>
          </a:bodyPr>
          <a:lstStyle/>
          <a:p>
            <a:pPr lvl="0" algn="ctr" defTabSz="685800">
              <a:lnSpc>
                <a:spcPct val="94000"/>
              </a:lnSpc>
              <a:spcBef>
                <a:spcPts val="1000"/>
              </a:spcBef>
              <a:spcAft>
                <a:spcPts val="200"/>
              </a:spcAft>
            </a:pPr>
            <a:r>
              <a:rPr lang="en-US" sz="2800" dirty="0">
                <a:solidFill>
                  <a:srgbClr val="63666A"/>
                </a:solidFill>
                <a:latin typeface="Arial" panose="020B0604020202020204" pitchFamily="34" charset="0"/>
                <a:cs typeface="Arial" panose="020B0604020202020204" pitchFamily="34" charset="0"/>
              </a:rPr>
              <a:t>Spending must comply with:</a:t>
            </a:r>
          </a:p>
        </p:txBody>
      </p:sp>
      <p:sp>
        <p:nvSpPr>
          <p:cNvPr id="19" name="TextBox 18"/>
          <p:cNvSpPr txBox="1"/>
          <p:nvPr/>
        </p:nvSpPr>
        <p:spPr>
          <a:xfrm>
            <a:off x="4497767" y="5713241"/>
            <a:ext cx="4413031" cy="928075"/>
          </a:xfrm>
          <a:prstGeom prst="rect">
            <a:avLst/>
          </a:prstGeom>
          <a:noFill/>
        </p:spPr>
        <p:txBody>
          <a:bodyPr wrap="square" rtlCol="0">
            <a:spAutoFit/>
          </a:bodyPr>
          <a:lstStyle/>
          <a:p>
            <a:pPr lvl="0" algn="ctr" defTabSz="685800">
              <a:lnSpc>
                <a:spcPct val="94000"/>
              </a:lnSpc>
              <a:spcBef>
                <a:spcPts val="1000"/>
              </a:spcBef>
              <a:spcAft>
                <a:spcPts val="200"/>
              </a:spcAft>
            </a:pPr>
            <a:r>
              <a:rPr lang="en-US" sz="2800" spc="-100" dirty="0" smtClean="0">
                <a:solidFill>
                  <a:srgbClr val="FF0000"/>
                </a:solidFill>
                <a:latin typeface="Arial" panose="020B0604020202020204" pitchFamily="34" charset="0"/>
                <a:cs typeface="Arial" panose="020B0604020202020204" pitchFamily="34" charset="0"/>
              </a:rPr>
              <a:t>Department </a:t>
            </a:r>
          </a:p>
          <a:p>
            <a:pPr lvl="0" algn="ctr" defTabSz="685800">
              <a:lnSpc>
                <a:spcPct val="94000"/>
              </a:lnSpc>
              <a:spcAft>
                <a:spcPts val="200"/>
              </a:spcAft>
            </a:pPr>
            <a:r>
              <a:rPr lang="en-US" sz="2800" spc="-100" dirty="0" smtClean="0">
                <a:solidFill>
                  <a:srgbClr val="FF0000"/>
                </a:solidFill>
                <a:latin typeface="Arial" panose="020B0604020202020204" pitchFamily="34" charset="0"/>
                <a:cs typeface="Arial" panose="020B0604020202020204" pitchFamily="34" charset="0"/>
              </a:rPr>
              <a:t>Policy</a:t>
            </a:r>
          </a:p>
        </p:txBody>
      </p:sp>
      <p:grpSp>
        <p:nvGrpSpPr>
          <p:cNvPr id="7" name="Group 6"/>
          <p:cNvGrpSpPr/>
          <p:nvPr/>
        </p:nvGrpSpPr>
        <p:grpSpPr>
          <a:xfrm>
            <a:off x="4313509" y="1249570"/>
            <a:ext cx="4781550" cy="1127307"/>
            <a:chOff x="4313509" y="1249570"/>
            <a:chExt cx="4781550" cy="1127307"/>
          </a:xfrm>
        </p:grpSpPr>
        <p:sp>
          <p:nvSpPr>
            <p:cNvPr id="6" name="TextBox 5"/>
            <p:cNvSpPr txBox="1"/>
            <p:nvPr/>
          </p:nvSpPr>
          <p:spPr>
            <a:xfrm>
              <a:off x="4313509" y="1249570"/>
              <a:ext cx="4781550" cy="497380"/>
            </a:xfrm>
            <a:prstGeom prst="rect">
              <a:avLst/>
            </a:prstGeom>
            <a:noFill/>
          </p:spPr>
          <p:txBody>
            <a:bodyPr wrap="square" rtlCol="0">
              <a:spAutoFit/>
            </a:bodyPr>
            <a:lstStyle/>
            <a:p>
              <a:pPr lvl="0" algn="ctr" defTabSz="685800">
                <a:lnSpc>
                  <a:spcPct val="94000"/>
                </a:lnSpc>
                <a:spcBef>
                  <a:spcPts val="1000"/>
                </a:spcBef>
                <a:spcAft>
                  <a:spcPts val="200"/>
                </a:spcAft>
              </a:pPr>
              <a:r>
                <a:rPr lang="en-US" sz="2800" spc="400" dirty="0">
                  <a:solidFill>
                    <a:srgbClr val="FF0000"/>
                  </a:solidFill>
                  <a:latin typeface="Arial" panose="020B0604020202020204" pitchFamily="34" charset="0"/>
                  <a:cs typeface="Arial" panose="020B0604020202020204" pitchFamily="34" charset="0"/>
                </a:rPr>
                <a:t>Donor </a:t>
              </a:r>
              <a:r>
                <a:rPr lang="en-US" sz="2800" spc="400" dirty="0" smtClean="0">
                  <a:solidFill>
                    <a:srgbClr val="FF0000"/>
                  </a:solidFill>
                  <a:latin typeface="Arial" panose="020B0604020202020204" pitchFamily="34" charset="0"/>
                  <a:cs typeface="Arial" panose="020B0604020202020204" pitchFamily="34" charset="0"/>
                </a:rPr>
                <a:t>Intent</a:t>
              </a:r>
            </a:p>
          </p:txBody>
        </p:sp>
        <p:sp>
          <p:nvSpPr>
            <p:cNvPr id="3" name="Up Arrow 2"/>
            <p:cNvSpPr/>
            <p:nvPr/>
          </p:nvSpPr>
          <p:spPr>
            <a:xfrm flipV="1">
              <a:off x="6550281" y="1774121"/>
              <a:ext cx="308005" cy="6027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319440" y="2471181"/>
            <a:ext cx="4769686" cy="1208389"/>
            <a:chOff x="4319440" y="2471181"/>
            <a:chExt cx="4769686" cy="1208389"/>
          </a:xfrm>
        </p:grpSpPr>
        <p:sp>
          <p:nvSpPr>
            <p:cNvPr id="16" name="TextBox 15"/>
            <p:cNvSpPr txBox="1"/>
            <p:nvPr/>
          </p:nvSpPr>
          <p:spPr>
            <a:xfrm>
              <a:off x="4319440" y="2471181"/>
              <a:ext cx="4769686" cy="497380"/>
            </a:xfrm>
            <a:prstGeom prst="rect">
              <a:avLst/>
            </a:prstGeom>
            <a:noFill/>
          </p:spPr>
          <p:txBody>
            <a:bodyPr wrap="square" rtlCol="0">
              <a:spAutoFit/>
            </a:bodyPr>
            <a:lstStyle/>
            <a:p>
              <a:pPr lvl="0" algn="ctr" defTabSz="685800">
                <a:lnSpc>
                  <a:spcPct val="94000"/>
                </a:lnSpc>
                <a:spcBef>
                  <a:spcPts val="1000"/>
                </a:spcBef>
                <a:spcAft>
                  <a:spcPts val="200"/>
                </a:spcAft>
              </a:pPr>
              <a:r>
                <a:rPr lang="en-US" sz="2800" spc="200" dirty="0" smtClean="0">
                  <a:solidFill>
                    <a:srgbClr val="FF0000"/>
                  </a:solidFill>
                  <a:latin typeface="Arial" panose="020B0604020202020204" pitchFamily="34" charset="0"/>
                  <a:cs typeface="Arial" panose="020B0604020202020204" pitchFamily="34" charset="0"/>
                </a:rPr>
                <a:t>UNM Policy</a:t>
              </a:r>
            </a:p>
          </p:txBody>
        </p:sp>
        <p:sp>
          <p:nvSpPr>
            <p:cNvPr id="11" name="Up Arrow 10"/>
            <p:cNvSpPr/>
            <p:nvPr/>
          </p:nvSpPr>
          <p:spPr>
            <a:xfrm flipV="1">
              <a:off x="6568674" y="3062866"/>
              <a:ext cx="308006" cy="6167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313508" y="3885022"/>
            <a:ext cx="4781550" cy="1631048"/>
            <a:chOff x="4313508" y="3885022"/>
            <a:chExt cx="4781550" cy="1631048"/>
          </a:xfrm>
        </p:grpSpPr>
        <p:sp>
          <p:nvSpPr>
            <p:cNvPr id="13" name="TextBox 12"/>
            <p:cNvSpPr txBox="1"/>
            <p:nvPr/>
          </p:nvSpPr>
          <p:spPr>
            <a:xfrm>
              <a:off x="4313508" y="3885022"/>
              <a:ext cx="4781550" cy="902427"/>
            </a:xfrm>
            <a:prstGeom prst="rect">
              <a:avLst/>
            </a:prstGeom>
            <a:noFill/>
          </p:spPr>
          <p:txBody>
            <a:bodyPr wrap="square" rtlCol="0">
              <a:spAutoFit/>
            </a:bodyPr>
            <a:lstStyle/>
            <a:p>
              <a:pPr lvl="0" algn="ctr" defTabSz="685800">
                <a:lnSpc>
                  <a:spcPct val="94000"/>
                </a:lnSpc>
                <a:spcBef>
                  <a:spcPts val="1000"/>
                </a:spcBef>
              </a:pPr>
              <a:r>
                <a:rPr lang="en-US" sz="2800" dirty="0" smtClean="0">
                  <a:solidFill>
                    <a:srgbClr val="FF0000"/>
                  </a:solidFill>
                  <a:latin typeface="Arial" panose="020B0604020202020204" pitchFamily="34" charset="0"/>
                  <a:cs typeface="Arial" panose="020B0604020202020204" pitchFamily="34" charset="0"/>
                </a:rPr>
                <a:t>School/College </a:t>
              </a:r>
            </a:p>
            <a:p>
              <a:pPr lvl="0" algn="ctr" defTabSz="685800">
                <a:lnSpc>
                  <a:spcPct val="94000"/>
                </a:lnSpc>
                <a:spcAft>
                  <a:spcPts val="200"/>
                </a:spcAft>
              </a:pPr>
              <a:r>
                <a:rPr lang="en-US" sz="2800" dirty="0" smtClean="0">
                  <a:solidFill>
                    <a:srgbClr val="FF0000"/>
                  </a:solidFill>
                  <a:latin typeface="Arial" panose="020B0604020202020204" pitchFamily="34" charset="0"/>
                  <a:cs typeface="Arial" panose="020B0604020202020204" pitchFamily="34" charset="0"/>
                </a:rPr>
                <a:t>Policy</a:t>
              </a:r>
            </a:p>
          </p:txBody>
        </p:sp>
        <p:sp>
          <p:nvSpPr>
            <p:cNvPr id="14" name="Up Arrow 13"/>
            <p:cNvSpPr/>
            <p:nvPr/>
          </p:nvSpPr>
          <p:spPr>
            <a:xfrm flipV="1">
              <a:off x="6550281" y="4899366"/>
              <a:ext cx="308006" cy="6167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49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426" y="629847"/>
            <a:ext cx="7969557" cy="867871"/>
          </a:xfrm>
        </p:spPr>
        <p:txBody>
          <a:bodyPr/>
          <a:lstStyle/>
          <a:p>
            <a:pPr algn="ctr"/>
            <a:r>
              <a:rPr lang="en-US" dirty="0" smtClean="0"/>
              <a:t>Donor Intent</a:t>
            </a:r>
            <a:endParaRPr lang="en-US" dirty="0"/>
          </a:p>
        </p:txBody>
      </p:sp>
      <p:sp>
        <p:nvSpPr>
          <p:cNvPr id="3" name="Content Placeholder 2"/>
          <p:cNvSpPr>
            <a:spLocks noGrp="1"/>
          </p:cNvSpPr>
          <p:nvPr>
            <p:ph sz="half" idx="1"/>
          </p:nvPr>
        </p:nvSpPr>
        <p:spPr>
          <a:xfrm>
            <a:off x="935509" y="1725931"/>
            <a:ext cx="7966753" cy="3949656"/>
          </a:xfrm>
        </p:spPr>
        <p:txBody>
          <a:bodyPr>
            <a:normAutofit lnSpcReduction="10000"/>
          </a:bodyPr>
          <a:lstStyle/>
          <a:p>
            <a:r>
              <a:rPr lang="en-US" sz="2800" dirty="0" smtClean="0">
                <a:solidFill>
                  <a:schemeClr val="accent6"/>
                </a:solidFill>
              </a:rPr>
              <a:t>Donor intent specifies how the donor wants the funds to be spent.</a:t>
            </a:r>
          </a:p>
          <a:p>
            <a:pPr marL="0" indent="0">
              <a:buNone/>
            </a:pPr>
            <a:endParaRPr lang="en-US" sz="2800" dirty="0" smtClean="0">
              <a:solidFill>
                <a:schemeClr val="accent6"/>
              </a:solidFill>
            </a:endParaRPr>
          </a:p>
          <a:p>
            <a:r>
              <a:rPr lang="en-US" sz="2800" dirty="0" smtClean="0">
                <a:solidFill>
                  <a:schemeClr val="accent6"/>
                </a:solidFill>
              </a:rPr>
              <a:t>Donor intent can be found on the Fund Establishment Form.</a:t>
            </a:r>
          </a:p>
          <a:p>
            <a:pPr marL="0" indent="0">
              <a:buNone/>
            </a:pPr>
            <a:endParaRPr lang="en-US" sz="2800" dirty="0" smtClean="0">
              <a:solidFill>
                <a:schemeClr val="accent6"/>
              </a:solidFill>
            </a:endParaRPr>
          </a:p>
          <a:p>
            <a:r>
              <a:rPr lang="en-US" sz="2800" b="1" dirty="0" smtClean="0">
                <a:solidFill>
                  <a:schemeClr val="accent6"/>
                </a:solidFill>
              </a:rPr>
              <a:t>Remember, </a:t>
            </a:r>
            <a:r>
              <a:rPr lang="en-US" sz="2800" dirty="0" smtClean="0">
                <a:solidFill>
                  <a:schemeClr val="accent6"/>
                </a:solidFill>
              </a:rPr>
              <a:t>monies spent must also comply with UNM, school/college, and department policies.</a:t>
            </a:r>
            <a:endParaRPr lang="en-US" sz="2800" dirty="0">
              <a:solidFill>
                <a:schemeClr val="accent6"/>
              </a:solidFill>
            </a:endParaRPr>
          </a:p>
        </p:txBody>
      </p:sp>
      <p:sp>
        <p:nvSpPr>
          <p:cNvPr id="5" name="Slide Number Placeholder 4"/>
          <p:cNvSpPr>
            <a:spLocks noGrp="1"/>
          </p:cNvSpPr>
          <p:nvPr>
            <p:ph type="sldNum" sz="quarter" idx="12"/>
          </p:nvPr>
        </p:nvSpPr>
        <p:spPr/>
        <p:txBody>
          <a:bodyPr/>
          <a:lstStyle/>
          <a:p>
            <a:fld id="{4B1ECFE2-5ADF-4476-8C45-A3ABE7A7AF41}" type="slidenum">
              <a:rPr lang="en-US" smtClean="0"/>
              <a:t>16</a:t>
            </a:fld>
            <a:endParaRPr lang="en-US" dirty="0"/>
          </a:p>
        </p:txBody>
      </p:sp>
    </p:spTree>
    <p:extLst>
      <p:ext uri="{BB962C8B-B14F-4D97-AF65-F5344CB8AC3E}">
        <p14:creationId xmlns:p14="http://schemas.microsoft.com/office/powerpoint/2010/main" val="3360612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45" y="1282700"/>
            <a:ext cx="3486150" cy="2736850"/>
          </a:xfrm>
        </p:spPr>
        <p:txBody>
          <a:bodyPr/>
          <a:lstStyle/>
          <a:p>
            <a:pPr algn="ctr">
              <a:lnSpc>
                <a:spcPct val="150000"/>
              </a:lnSpc>
            </a:pPr>
            <a:r>
              <a:rPr lang="en-US" dirty="0" smtClean="0"/>
              <a:t>Endowed</a:t>
            </a:r>
            <a:br>
              <a:rPr lang="en-US" dirty="0" smtClean="0"/>
            </a:br>
            <a:r>
              <a:rPr lang="en-US" dirty="0" smtClean="0"/>
              <a:t>Fund Establishment Forms</a:t>
            </a:r>
            <a:endParaRPr lang="en-US" dirty="0"/>
          </a:p>
        </p:txBody>
      </p:sp>
      <p:sp>
        <p:nvSpPr>
          <p:cNvPr id="3" name="Content Placeholder 2"/>
          <p:cNvSpPr>
            <a:spLocks noGrp="1"/>
          </p:cNvSpPr>
          <p:nvPr>
            <p:ph idx="1"/>
          </p:nvPr>
        </p:nvSpPr>
        <p:spPr>
          <a:xfrm>
            <a:off x="4656893" y="917141"/>
            <a:ext cx="4134876" cy="5175250"/>
          </a:xfrm>
        </p:spPr>
        <p:txBody>
          <a:bodyPr>
            <a:normAutofit/>
          </a:bodyPr>
          <a:lstStyle/>
          <a:p>
            <a:endParaRPr lang="en-US" sz="2000" dirty="0"/>
          </a:p>
          <a:p>
            <a:r>
              <a:rPr lang="en-US" sz="2800" dirty="0" smtClean="0"/>
              <a:t>Fund Establishment Forms for endowed funds are stored at the UNM Foundation.</a:t>
            </a:r>
          </a:p>
          <a:p>
            <a:pPr marL="0" indent="0">
              <a:buNone/>
            </a:pPr>
            <a:endParaRPr lang="en-US" sz="2800" dirty="0" smtClean="0"/>
          </a:p>
          <a:p>
            <a:r>
              <a:rPr lang="en-US" sz="2800" dirty="0" smtClean="0"/>
              <a:t>To receive information on donor intent, contact the UNM Foundation.</a:t>
            </a:r>
            <a:endParaRPr lang="en-US" sz="1800" dirty="0"/>
          </a:p>
        </p:txBody>
      </p:sp>
      <p:sp>
        <p:nvSpPr>
          <p:cNvPr id="5" name="Slide Number Placeholder 4"/>
          <p:cNvSpPr>
            <a:spLocks noGrp="1"/>
          </p:cNvSpPr>
          <p:nvPr>
            <p:ph type="sldNum" sz="quarter" idx="12"/>
          </p:nvPr>
        </p:nvSpPr>
        <p:spPr/>
        <p:txBody>
          <a:bodyPr/>
          <a:lstStyle/>
          <a:p>
            <a:fld id="{4B1ECFE2-5ADF-4476-8C45-A3ABE7A7AF41}" type="slidenum">
              <a:rPr lang="en-US" smtClean="0"/>
              <a:t>17</a:t>
            </a:fld>
            <a:endParaRPr lang="en-US" dirty="0"/>
          </a:p>
        </p:txBody>
      </p:sp>
    </p:spTree>
    <p:extLst>
      <p:ext uri="{BB962C8B-B14F-4D97-AF65-F5344CB8AC3E}">
        <p14:creationId xmlns:p14="http://schemas.microsoft.com/office/powerpoint/2010/main" val="1506886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35" y="1134110"/>
            <a:ext cx="3486150" cy="3917950"/>
          </a:xfrm>
        </p:spPr>
        <p:txBody>
          <a:bodyPr/>
          <a:lstStyle/>
          <a:p>
            <a:pPr algn="ctr">
              <a:lnSpc>
                <a:spcPct val="150000"/>
              </a:lnSpc>
            </a:pPr>
            <a:r>
              <a:rPr lang="en-US" dirty="0" smtClean="0"/>
              <a:t>Non-endowed</a:t>
            </a:r>
            <a:br>
              <a:rPr lang="en-US" dirty="0" smtClean="0"/>
            </a:br>
            <a:r>
              <a:rPr lang="en-US" dirty="0" smtClean="0"/>
              <a:t>Fund Establishment Forms</a:t>
            </a:r>
            <a:endParaRPr lang="en-US" dirty="0"/>
          </a:p>
        </p:txBody>
      </p:sp>
      <p:sp>
        <p:nvSpPr>
          <p:cNvPr id="3" name="Content Placeholder 2"/>
          <p:cNvSpPr>
            <a:spLocks noGrp="1"/>
          </p:cNvSpPr>
          <p:nvPr>
            <p:ph idx="1"/>
          </p:nvPr>
        </p:nvSpPr>
        <p:spPr>
          <a:xfrm>
            <a:off x="4700514" y="1330020"/>
            <a:ext cx="3909060" cy="4419270"/>
          </a:xfrm>
        </p:spPr>
        <p:txBody>
          <a:bodyPr>
            <a:normAutofit lnSpcReduction="10000"/>
          </a:bodyPr>
          <a:lstStyle/>
          <a:p>
            <a:r>
              <a:rPr lang="en-US" sz="2800" dirty="0" smtClean="0"/>
              <a:t>Fund Establishment Forms for non-endowed funds are stored in </a:t>
            </a:r>
            <a:r>
              <a:rPr lang="en-US" sz="2800" i="1" dirty="0" smtClean="0"/>
              <a:t>ApplicationXtender</a:t>
            </a:r>
            <a:r>
              <a:rPr lang="en-US" sz="2800" dirty="0" smtClean="0"/>
              <a:t>.</a:t>
            </a:r>
          </a:p>
          <a:p>
            <a:pPr marL="0" indent="0">
              <a:buNone/>
            </a:pPr>
            <a:endParaRPr lang="en-US" sz="2800" dirty="0"/>
          </a:p>
          <a:p>
            <a:r>
              <a:rPr lang="en-US" sz="2800" dirty="0" smtClean="0"/>
              <a:t>To access these forms, use Banner screen FTMACCI.</a:t>
            </a:r>
          </a:p>
          <a:p>
            <a:endParaRPr lang="en-US" sz="2000" dirty="0"/>
          </a:p>
          <a:p>
            <a:pPr marL="0" indent="0">
              <a:buNone/>
            </a:pPr>
            <a:r>
              <a:rPr lang="en-US" sz="1800" dirty="0" smtClean="0"/>
              <a:t>.</a:t>
            </a:r>
            <a:endParaRPr lang="en-US" sz="1800" dirty="0"/>
          </a:p>
        </p:txBody>
      </p:sp>
      <p:sp>
        <p:nvSpPr>
          <p:cNvPr id="5" name="Slide Number Placeholder 4"/>
          <p:cNvSpPr>
            <a:spLocks noGrp="1"/>
          </p:cNvSpPr>
          <p:nvPr>
            <p:ph type="sldNum" sz="quarter" idx="12"/>
          </p:nvPr>
        </p:nvSpPr>
        <p:spPr/>
        <p:txBody>
          <a:bodyPr/>
          <a:lstStyle/>
          <a:p>
            <a:fld id="{4B1ECFE2-5ADF-4476-8C45-A3ABE7A7AF41}" type="slidenum">
              <a:rPr lang="en-US" smtClean="0"/>
              <a:t>18</a:t>
            </a:fld>
            <a:endParaRPr lang="en-US" dirty="0"/>
          </a:p>
        </p:txBody>
      </p:sp>
    </p:spTree>
    <p:extLst>
      <p:ext uri="{BB962C8B-B14F-4D97-AF65-F5344CB8AC3E}">
        <p14:creationId xmlns:p14="http://schemas.microsoft.com/office/powerpoint/2010/main" val="4124807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19</a:t>
            </a:fld>
            <a:endParaRPr lang="en-US" dirty="0"/>
          </a:p>
        </p:txBody>
      </p:sp>
      <p:pic>
        <p:nvPicPr>
          <p:cNvPr id="5" name="Picture 4"/>
          <p:cNvPicPr>
            <a:picLocks noChangeAspect="1"/>
          </p:cNvPicPr>
          <p:nvPr/>
        </p:nvPicPr>
        <p:blipFill>
          <a:blip r:embed="rId3"/>
          <a:stretch>
            <a:fillRect/>
          </a:stretch>
        </p:blipFill>
        <p:spPr>
          <a:xfrm>
            <a:off x="1166364" y="988868"/>
            <a:ext cx="7429697" cy="4660351"/>
          </a:xfrm>
          <a:prstGeom prst="rect">
            <a:avLst/>
          </a:prstGeom>
        </p:spPr>
      </p:pic>
      <p:sp>
        <p:nvSpPr>
          <p:cNvPr id="7" name="Oval 6"/>
          <p:cNvSpPr/>
          <p:nvPr/>
        </p:nvSpPr>
        <p:spPr>
          <a:xfrm>
            <a:off x="1649553" y="2375338"/>
            <a:ext cx="546538" cy="546538"/>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76739" y="184701"/>
            <a:ext cx="2238703" cy="646331"/>
          </a:xfrm>
          <a:prstGeom prst="rect">
            <a:avLst/>
          </a:prstGeom>
          <a:noFill/>
          <a:ln w="57150">
            <a:solidFill>
              <a:schemeClr val="accent5"/>
            </a:solidFill>
          </a:ln>
        </p:spPr>
        <p:txBody>
          <a:bodyPr wrap="square" rtlCol="0">
            <a:spAutoFit/>
          </a:bodyPr>
          <a:lstStyle/>
          <a:p>
            <a:r>
              <a:rPr lang="en-US" sz="3600" dirty="0" smtClean="0">
                <a:solidFill>
                  <a:schemeClr val="accent6"/>
                </a:solidFill>
                <a:latin typeface="Arial" panose="020B0604020202020204" pitchFamily="34" charset="0"/>
                <a:cs typeface="Arial" panose="020B0604020202020204" pitchFamily="34" charset="0"/>
              </a:rPr>
              <a:t>FTMACCI</a:t>
            </a:r>
            <a:endParaRPr lang="en-US" sz="3600" dirty="0">
              <a:solidFill>
                <a:schemeClr val="accent6"/>
              </a:solidFill>
              <a:latin typeface="Arial" panose="020B0604020202020204" pitchFamily="34" charset="0"/>
              <a:cs typeface="Arial" panose="020B0604020202020204" pitchFamily="34" charset="0"/>
            </a:endParaRPr>
          </a:p>
        </p:txBody>
      </p:sp>
      <p:sp>
        <p:nvSpPr>
          <p:cNvPr id="8" name="Oval 7"/>
          <p:cNvSpPr/>
          <p:nvPr/>
        </p:nvSpPr>
        <p:spPr>
          <a:xfrm>
            <a:off x="7845401" y="1009889"/>
            <a:ext cx="546538" cy="54653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34073" y="1778904"/>
            <a:ext cx="562018" cy="47031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6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2</a:t>
            </a:fld>
            <a:endParaRPr lang="en-US" dirty="0"/>
          </a:p>
        </p:txBody>
      </p:sp>
      <p:sp>
        <p:nvSpPr>
          <p:cNvPr id="4" name="Rectangle 3"/>
          <p:cNvSpPr/>
          <p:nvPr/>
        </p:nvSpPr>
        <p:spPr>
          <a:xfrm>
            <a:off x="1169605" y="1492534"/>
            <a:ext cx="7479008" cy="3600986"/>
          </a:xfrm>
          <a:prstGeom prst="rect">
            <a:avLst/>
          </a:prstGeom>
        </p:spPr>
        <p:txBody>
          <a:bodyPr wrap="square">
            <a:spAutoFit/>
          </a:bodyPr>
          <a:lstStyle/>
          <a:p>
            <a:pPr marL="342900" lvl="1" indent="0">
              <a:lnSpc>
                <a:spcPct val="200000"/>
              </a:lnSpc>
              <a:buNone/>
            </a:pPr>
            <a:r>
              <a:rPr lang="en-US" sz="2400" dirty="0">
                <a:latin typeface="Arial" panose="020B0604020202020204" pitchFamily="34" charset="0"/>
                <a:cs typeface="Arial" panose="020B0604020202020204" pitchFamily="34" charset="0"/>
              </a:rPr>
              <a:t>After this presentation you will be able to</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742950" lvl="1" indent="-285750">
              <a:lnSpc>
                <a:spcPct val="200000"/>
              </a:lnSpc>
              <a:buFont typeface="Wingdings" panose="05000000000000000000" pitchFamily="2" charset="2"/>
              <a:buChar char="§"/>
            </a:pPr>
            <a:r>
              <a:rPr lang="en-US" dirty="0">
                <a:latin typeface="Arial" panose="020B0604020202020204" pitchFamily="34" charset="0"/>
                <a:cs typeface="Arial" panose="020B0604020202020204" pitchFamily="34" charset="0"/>
              </a:rPr>
              <a:t>State the difference between </a:t>
            </a:r>
            <a:r>
              <a:rPr lang="en-US" dirty="0" smtClean="0">
                <a:latin typeface="Arial" panose="020B0604020202020204" pitchFamily="34" charset="0"/>
                <a:cs typeface="Arial" panose="020B0604020202020204" pitchFamily="34" charset="0"/>
              </a:rPr>
              <a:t>endowed </a:t>
            </a:r>
            <a:r>
              <a:rPr lang="en-US" dirty="0">
                <a:latin typeface="Arial" panose="020B0604020202020204" pitchFamily="34" charset="0"/>
                <a:cs typeface="Arial" panose="020B0604020202020204" pitchFamily="34" charset="0"/>
              </a:rPr>
              <a:t>and n</a:t>
            </a:r>
            <a:r>
              <a:rPr lang="en-US" dirty="0" smtClean="0">
                <a:latin typeface="Arial" panose="020B0604020202020204" pitchFamily="34" charset="0"/>
                <a:cs typeface="Arial" panose="020B0604020202020204" pitchFamily="34" charset="0"/>
              </a:rPr>
              <a:t>on- endowed </a:t>
            </a:r>
            <a:r>
              <a:rPr lang="en-US" dirty="0">
                <a:latin typeface="Arial" panose="020B0604020202020204" pitchFamily="34" charset="0"/>
                <a:cs typeface="Arial" panose="020B0604020202020204" pitchFamily="34" charset="0"/>
              </a:rPr>
              <a:t>gifts</a:t>
            </a:r>
          </a:p>
          <a:p>
            <a:pPr marL="742950" lvl="1" indent="-285750">
              <a:lnSpc>
                <a:spcPct val="200000"/>
              </a:lnSpc>
              <a:buFont typeface="Wingdings" panose="05000000000000000000" pitchFamily="2" charset="2"/>
              <a:buChar char="§"/>
            </a:pPr>
            <a:r>
              <a:rPr lang="en-US" dirty="0">
                <a:latin typeface="Arial" panose="020B0604020202020204" pitchFamily="34" charset="0"/>
                <a:cs typeface="Arial" panose="020B0604020202020204" pitchFamily="34" charset="0"/>
              </a:rPr>
              <a:t>Explain the difference between gifts and contracts or grants</a:t>
            </a:r>
          </a:p>
          <a:p>
            <a:pPr marL="742950" lvl="1" indent="-285750">
              <a:lnSpc>
                <a:spcPct val="200000"/>
              </a:lnSpc>
              <a:buFont typeface="Wingdings" panose="05000000000000000000" pitchFamily="2" charset="2"/>
              <a:buChar char="§"/>
            </a:pPr>
            <a:r>
              <a:rPr lang="en-US" dirty="0">
                <a:latin typeface="Arial" panose="020B0604020202020204" pitchFamily="34" charset="0"/>
                <a:cs typeface="Arial" panose="020B0604020202020204" pitchFamily="34" charset="0"/>
              </a:rPr>
              <a:t>Find your Endowed Spending </a:t>
            </a:r>
            <a:r>
              <a:rPr lang="en-US" dirty="0" smtClean="0">
                <a:latin typeface="Arial" panose="020B0604020202020204" pitchFamily="34" charset="0"/>
                <a:cs typeface="Arial" panose="020B0604020202020204" pitchFamily="34" charset="0"/>
              </a:rPr>
              <a:t>indices </a:t>
            </a:r>
            <a:r>
              <a:rPr lang="en-US" dirty="0">
                <a:latin typeface="Arial" panose="020B0604020202020204" pitchFamily="34" charset="0"/>
                <a:cs typeface="Arial" panose="020B0604020202020204" pitchFamily="34" charset="0"/>
              </a:rPr>
              <a:t>with MyReports</a:t>
            </a:r>
          </a:p>
          <a:p>
            <a:pPr marL="742950" lvl="1" indent="-285750">
              <a:lnSpc>
                <a:spcPct val="200000"/>
              </a:lnSpc>
              <a:buFont typeface="Wingdings" panose="05000000000000000000" pitchFamily="2" charset="2"/>
              <a:buChar char="§"/>
            </a:pPr>
            <a:r>
              <a:rPr lang="en-US" dirty="0">
                <a:latin typeface="Arial" panose="020B0604020202020204" pitchFamily="34" charset="0"/>
                <a:cs typeface="Arial" panose="020B0604020202020204" pitchFamily="34" charset="0"/>
              </a:rPr>
              <a:t>Find your </a:t>
            </a:r>
            <a:r>
              <a:rPr lang="en-US" dirty="0" smtClean="0">
                <a:latin typeface="Arial" panose="020B0604020202020204" pitchFamily="34" charset="0"/>
                <a:cs typeface="Arial" panose="020B0604020202020204" pitchFamily="34" charset="0"/>
              </a:rPr>
              <a:t>Non-Endowed </a:t>
            </a:r>
            <a:r>
              <a:rPr lang="en-US" dirty="0">
                <a:latin typeface="Arial" panose="020B0604020202020204" pitchFamily="34" charset="0"/>
                <a:cs typeface="Arial" panose="020B0604020202020204" pitchFamily="34" charset="0"/>
              </a:rPr>
              <a:t>Spending </a:t>
            </a:r>
            <a:r>
              <a:rPr lang="en-US" dirty="0" smtClean="0">
                <a:latin typeface="Arial" panose="020B0604020202020204" pitchFamily="34" charset="0"/>
                <a:cs typeface="Arial" panose="020B0604020202020204" pitchFamily="34" charset="0"/>
              </a:rPr>
              <a:t>indices </a:t>
            </a:r>
            <a:r>
              <a:rPr lang="en-US" dirty="0">
                <a:latin typeface="Arial" panose="020B0604020202020204" pitchFamily="34" charset="0"/>
                <a:cs typeface="Arial" panose="020B0604020202020204" pitchFamily="34" charset="0"/>
              </a:rPr>
              <a:t>with MyReports</a:t>
            </a:r>
          </a:p>
          <a:p>
            <a:pPr marL="742950" lvl="1" indent="-285750">
              <a:lnSpc>
                <a:spcPct val="200000"/>
              </a:lnSpc>
              <a:buFont typeface="Wingdings" panose="05000000000000000000" pitchFamily="2" charset="2"/>
              <a:buChar char="§"/>
            </a:pPr>
            <a:r>
              <a:rPr lang="en-US" dirty="0" smtClean="0">
                <a:latin typeface="Arial" panose="020B0604020202020204" pitchFamily="34" charset="0"/>
                <a:cs typeface="Arial" panose="020B0604020202020204" pitchFamily="34" charset="0"/>
              </a:rPr>
              <a:t>Use Foundation Reports to identify Endowed Spending indices.</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2330997" y="678711"/>
            <a:ext cx="4638675" cy="584775"/>
          </a:xfrm>
          <a:prstGeom prst="rect">
            <a:avLst/>
          </a:prstGeom>
          <a:noFill/>
        </p:spPr>
        <p:txBody>
          <a:bodyPr wrap="square" rtlCol="0">
            <a:spAutoFit/>
          </a:bodyPr>
          <a:lstStyle/>
          <a:p>
            <a:pPr algn="ctr"/>
            <a:r>
              <a:rPr lang="en-US" sz="3200" u="sng" dirty="0" smtClean="0">
                <a:solidFill>
                  <a:schemeClr val="accent4"/>
                </a:solidFill>
                <a:latin typeface="Arial" panose="020B0604020202020204" pitchFamily="34" charset="0"/>
                <a:cs typeface="Arial" panose="020B0604020202020204" pitchFamily="34" charset="0"/>
              </a:rPr>
              <a:t>Presentation Goals</a:t>
            </a:r>
            <a:endParaRPr lang="en-US" sz="3200" u="sng" dirty="0">
              <a:solidFill>
                <a:schemeClr val="accent4"/>
              </a:solidFill>
              <a:latin typeface="Arial" panose="020B0604020202020204" pitchFamily="34" charset="0"/>
              <a:cs typeface="Arial" panose="020B0604020202020204" pitchFamily="34" charset="0"/>
            </a:endParaRPr>
          </a:p>
        </p:txBody>
      </p:sp>
      <p:pic>
        <p:nvPicPr>
          <p:cNvPr id="6" name="Picture 5" descr="A Principal's Reflections"/>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57625" y="5205969"/>
            <a:ext cx="1781175" cy="1335881"/>
          </a:xfrm>
          <a:prstGeom prst="rect">
            <a:avLst/>
          </a:prstGeom>
        </p:spPr>
      </p:pic>
    </p:spTree>
    <p:extLst>
      <p:ext uri="{BB962C8B-B14F-4D97-AF65-F5344CB8AC3E}">
        <p14:creationId xmlns:p14="http://schemas.microsoft.com/office/powerpoint/2010/main" val="3687241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20</a:t>
            </a:fld>
            <a:endParaRPr lang="en-US" dirty="0"/>
          </a:p>
        </p:txBody>
      </p:sp>
      <p:pic>
        <p:nvPicPr>
          <p:cNvPr id="4" name="Picture 3"/>
          <p:cNvPicPr>
            <a:picLocks noChangeAspect="1"/>
          </p:cNvPicPr>
          <p:nvPr/>
        </p:nvPicPr>
        <p:blipFill>
          <a:blip r:embed="rId3"/>
          <a:stretch>
            <a:fillRect/>
          </a:stretch>
        </p:blipFill>
        <p:spPr>
          <a:xfrm>
            <a:off x="967200" y="1644304"/>
            <a:ext cx="7656250" cy="3179943"/>
          </a:xfrm>
          <a:prstGeom prst="rect">
            <a:avLst/>
          </a:prstGeom>
        </p:spPr>
      </p:pic>
      <p:sp>
        <p:nvSpPr>
          <p:cNvPr id="6" name="TextBox 5"/>
          <p:cNvSpPr txBox="1"/>
          <p:nvPr/>
        </p:nvSpPr>
        <p:spPr>
          <a:xfrm>
            <a:off x="967200" y="683172"/>
            <a:ext cx="4834759" cy="646331"/>
          </a:xfrm>
          <a:prstGeom prst="rect">
            <a:avLst/>
          </a:prstGeom>
          <a:noFill/>
        </p:spPr>
        <p:txBody>
          <a:bodyPr wrap="square" rtlCol="0">
            <a:spAutoFit/>
          </a:bodyPr>
          <a:lstStyle/>
          <a:p>
            <a:r>
              <a:rPr lang="en-US" sz="3600" dirty="0" smtClean="0">
                <a:solidFill>
                  <a:schemeClr val="accent6"/>
                </a:solidFill>
                <a:latin typeface="Arial" panose="020B0604020202020204" pitchFamily="34" charset="0"/>
                <a:cs typeface="Arial" panose="020B0604020202020204" pitchFamily="34" charset="0"/>
              </a:rPr>
              <a:t>Application XTender</a:t>
            </a:r>
            <a:endParaRPr lang="en-US" sz="3600" dirty="0">
              <a:solidFill>
                <a:schemeClr val="accent6"/>
              </a:solidFill>
              <a:latin typeface="Arial" panose="020B0604020202020204" pitchFamily="34" charset="0"/>
              <a:cs typeface="Arial" panose="020B0604020202020204" pitchFamily="34" charset="0"/>
            </a:endParaRPr>
          </a:p>
        </p:txBody>
      </p:sp>
      <p:sp>
        <p:nvSpPr>
          <p:cNvPr id="8" name="Rectangle 7"/>
          <p:cNvSpPr/>
          <p:nvPr/>
        </p:nvSpPr>
        <p:spPr>
          <a:xfrm>
            <a:off x="3846787" y="3857297"/>
            <a:ext cx="1040524" cy="40990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26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21</a:t>
            </a:fld>
            <a:endParaRPr lang="en-US" dirty="0"/>
          </a:p>
        </p:txBody>
      </p:sp>
      <p:pic>
        <p:nvPicPr>
          <p:cNvPr id="4" name="Picture 3"/>
          <p:cNvPicPr>
            <a:picLocks noChangeAspect="1"/>
          </p:cNvPicPr>
          <p:nvPr/>
        </p:nvPicPr>
        <p:blipFill>
          <a:blip r:embed="rId3"/>
          <a:stretch>
            <a:fillRect/>
          </a:stretch>
        </p:blipFill>
        <p:spPr>
          <a:xfrm>
            <a:off x="574413" y="746234"/>
            <a:ext cx="8569587" cy="4918876"/>
          </a:xfrm>
          <a:prstGeom prst="rect">
            <a:avLst/>
          </a:prstGeom>
        </p:spPr>
      </p:pic>
      <p:sp>
        <p:nvSpPr>
          <p:cNvPr id="5" name="Up Arrow 4"/>
          <p:cNvSpPr/>
          <p:nvPr/>
        </p:nvSpPr>
        <p:spPr>
          <a:xfrm>
            <a:off x="4617468" y="5160579"/>
            <a:ext cx="483476" cy="1292807"/>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5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ppt_x"/>
                                          </p:val>
                                        </p:tav>
                                        <p:tav tm="100000">
                                          <p:val>
                                            <p:strVal val="#ppt_x"/>
                                          </p:val>
                                        </p:tav>
                                      </p:tavLst>
                                    </p:anim>
                                    <p:anim calcmode="lin" valueType="num">
                                      <p:cBhvr additive="base">
                                        <p:cTn id="8" dur="3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09" y="769790"/>
            <a:ext cx="7354946" cy="596555"/>
          </a:xfrm>
        </p:spPr>
        <p:txBody>
          <a:bodyPr>
            <a:normAutofit fontScale="90000"/>
          </a:bodyPr>
          <a:lstStyle/>
          <a:p>
            <a:pPr algn="ctr"/>
            <a:r>
              <a:rPr lang="en-US" dirty="0" smtClean="0"/>
              <a:t>How to Find your Spending </a:t>
            </a:r>
            <a:r>
              <a:rPr lang="en-US" dirty="0"/>
              <a:t>I</a:t>
            </a:r>
            <a:r>
              <a:rPr lang="en-US" dirty="0" smtClean="0"/>
              <a:t>ndices</a:t>
            </a:r>
            <a:endParaRPr lang="en-US" dirty="0"/>
          </a:p>
        </p:txBody>
      </p:sp>
      <p:sp>
        <p:nvSpPr>
          <p:cNvPr id="3" name="Content Placeholder 2"/>
          <p:cNvSpPr>
            <a:spLocks noGrp="1"/>
          </p:cNvSpPr>
          <p:nvPr>
            <p:ph sz="half" idx="1"/>
          </p:nvPr>
        </p:nvSpPr>
        <p:spPr>
          <a:xfrm>
            <a:off x="1923393" y="1634685"/>
            <a:ext cx="6463862" cy="4127613"/>
          </a:xfrm>
        </p:spPr>
        <p:txBody>
          <a:bodyPr>
            <a:normAutofit fontScale="92500" lnSpcReduction="20000"/>
          </a:bodyPr>
          <a:lstStyle/>
          <a:p>
            <a:pPr>
              <a:lnSpc>
                <a:spcPct val="150000"/>
              </a:lnSpc>
            </a:pPr>
            <a:r>
              <a:rPr lang="en-US" dirty="0" smtClean="0"/>
              <a:t>Run </a:t>
            </a:r>
            <a:r>
              <a:rPr lang="en-US" i="1" dirty="0" smtClean="0"/>
              <a:t>MyReports</a:t>
            </a:r>
            <a:r>
              <a:rPr lang="en-US" dirty="0" smtClean="0"/>
              <a:t> FORURBH for endowed funds 3U003, 3U0081, 3U0302 and non-endowed funds 3U0001, 3U0002, and 3U0301. The report will list all of your spending indices as well as the available balance in each. Note: This report is located in the F HSC Reports folder.</a:t>
            </a:r>
            <a:endParaRPr lang="en-US" dirty="0"/>
          </a:p>
          <a:p>
            <a:pPr>
              <a:lnSpc>
                <a:spcPct val="150000"/>
              </a:lnSpc>
            </a:pPr>
            <a:r>
              <a:rPr lang="en-US" dirty="0" smtClean="0"/>
              <a:t>For endowed funds only, consult your department’s most recent Endowment Activity Report or Endowment Spending Distribution Report. The indices are listed on the report.</a:t>
            </a:r>
            <a:endParaRPr lang="en-US" dirty="0"/>
          </a:p>
        </p:txBody>
      </p:sp>
      <p:sp>
        <p:nvSpPr>
          <p:cNvPr id="5" name="Slide Number Placeholder 4"/>
          <p:cNvSpPr>
            <a:spLocks noGrp="1"/>
          </p:cNvSpPr>
          <p:nvPr>
            <p:ph type="sldNum" sz="quarter" idx="12"/>
          </p:nvPr>
        </p:nvSpPr>
        <p:spPr/>
        <p:txBody>
          <a:bodyPr/>
          <a:lstStyle/>
          <a:p>
            <a:fld id="{4B1ECFE2-5ADF-4476-8C45-A3ABE7A7AF41}" type="slidenum">
              <a:rPr lang="en-US" smtClean="0"/>
              <a:t>22</a:t>
            </a:fld>
            <a:endParaRPr lang="en-US" dirty="0"/>
          </a:p>
        </p:txBody>
      </p:sp>
    </p:spTree>
    <p:extLst>
      <p:ext uri="{BB962C8B-B14F-4D97-AF65-F5344CB8AC3E}">
        <p14:creationId xmlns:p14="http://schemas.microsoft.com/office/powerpoint/2010/main" val="402430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4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4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4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4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23</a:t>
            </a:fld>
            <a:endParaRPr lang="en-US" dirty="0"/>
          </a:p>
        </p:txBody>
      </p:sp>
      <p:pic>
        <p:nvPicPr>
          <p:cNvPr id="4" name="Picture 3"/>
          <p:cNvPicPr>
            <a:picLocks noChangeAspect="1"/>
          </p:cNvPicPr>
          <p:nvPr/>
        </p:nvPicPr>
        <p:blipFill>
          <a:blip r:embed="rId3"/>
          <a:stretch>
            <a:fillRect/>
          </a:stretch>
        </p:blipFill>
        <p:spPr>
          <a:xfrm>
            <a:off x="1025579" y="266372"/>
            <a:ext cx="7698007" cy="5913812"/>
          </a:xfrm>
          <a:prstGeom prst="rect">
            <a:avLst/>
          </a:prstGeom>
        </p:spPr>
      </p:pic>
      <p:sp>
        <p:nvSpPr>
          <p:cNvPr id="5" name="Oval 4"/>
          <p:cNvSpPr/>
          <p:nvPr/>
        </p:nvSpPr>
        <p:spPr>
          <a:xfrm>
            <a:off x="5496910" y="2301766"/>
            <a:ext cx="714703" cy="3153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74581" y="3862678"/>
            <a:ext cx="1589281" cy="415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45117" y="4447518"/>
            <a:ext cx="1103585" cy="4099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68414" y="5654565"/>
            <a:ext cx="630622" cy="5256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2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400" fill="hold"/>
                                        <p:tgtEl>
                                          <p:spTgt spid="8"/>
                                        </p:tgtEl>
                                        <p:attrNameLst>
                                          <p:attrName>ppt_x</p:attrName>
                                        </p:attrNameLst>
                                      </p:cBhvr>
                                      <p:tavLst>
                                        <p:tav tm="0">
                                          <p:val>
                                            <p:strVal val="#ppt_x"/>
                                          </p:val>
                                        </p:tav>
                                        <p:tav tm="100000">
                                          <p:val>
                                            <p:strVal val="#ppt_x"/>
                                          </p:val>
                                        </p:tav>
                                      </p:tavLst>
                                    </p:anim>
                                    <p:anim calcmode="lin" valueType="num">
                                      <p:cBhvr additive="base">
                                        <p:cTn id="20" dur="4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24</a:t>
            </a:fld>
            <a:endParaRPr lang="en-US" dirty="0"/>
          </a:p>
        </p:txBody>
      </p:sp>
      <p:pic>
        <p:nvPicPr>
          <p:cNvPr id="4" name="Picture 3"/>
          <p:cNvPicPr>
            <a:picLocks noChangeAspect="1"/>
          </p:cNvPicPr>
          <p:nvPr/>
        </p:nvPicPr>
        <p:blipFill>
          <a:blip r:embed="rId3"/>
          <a:stretch>
            <a:fillRect/>
          </a:stretch>
        </p:blipFill>
        <p:spPr>
          <a:xfrm>
            <a:off x="1112127" y="1059737"/>
            <a:ext cx="7085502" cy="4458194"/>
          </a:xfrm>
          <a:prstGeom prst="rect">
            <a:avLst/>
          </a:prstGeom>
        </p:spPr>
      </p:pic>
      <p:sp>
        <p:nvSpPr>
          <p:cNvPr id="5" name="Rectangle 4"/>
          <p:cNvSpPr/>
          <p:nvPr/>
        </p:nvSpPr>
        <p:spPr>
          <a:xfrm>
            <a:off x="1112127" y="2715281"/>
            <a:ext cx="495956" cy="194441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57903" y="1187668"/>
            <a:ext cx="2102069" cy="35735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5973" y="1823560"/>
            <a:ext cx="1040523" cy="24697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81850" y="2669628"/>
            <a:ext cx="495300" cy="203572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Foundation Reports</a:t>
            </a:r>
            <a:endParaRPr lang="en-US" dirty="0"/>
          </a:p>
        </p:txBody>
      </p:sp>
      <p:sp>
        <p:nvSpPr>
          <p:cNvPr id="3" name="Text Placeholder 2"/>
          <p:cNvSpPr>
            <a:spLocks noGrp="1"/>
          </p:cNvSpPr>
          <p:nvPr>
            <p:ph type="body" idx="1"/>
          </p:nvPr>
        </p:nvSpPr>
        <p:spPr/>
        <p:txBody>
          <a:bodyPr/>
          <a:lstStyle/>
          <a:p>
            <a:pPr algn="ctr"/>
            <a:r>
              <a:rPr lang="en-US" u="sng" dirty="0" smtClean="0"/>
              <a:t>Endowment Activity Report</a:t>
            </a:r>
            <a:endParaRPr lang="en-US" u="sng" dirty="0"/>
          </a:p>
        </p:txBody>
      </p:sp>
      <p:sp>
        <p:nvSpPr>
          <p:cNvPr id="4" name="Content Placeholder 3"/>
          <p:cNvSpPr>
            <a:spLocks noGrp="1"/>
          </p:cNvSpPr>
          <p:nvPr>
            <p:ph sz="half" idx="2"/>
          </p:nvPr>
        </p:nvSpPr>
        <p:spPr>
          <a:xfrm>
            <a:off x="1028700" y="2705996"/>
            <a:ext cx="3335839" cy="3116109"/>
          </a:xfrm>
        </p:spPr>
        <p:txBody>
          <a:bodyPr/>
          <a:lstStyle/>
          <a:p>
            <a:r>
              <a:rPr lang="en-US" dirty="0" smtClean="0"/>
              <a:t>Emailed to departments</a:t>
            </a:r>
          </a:p>
          <a:p>
            <a:endParaRPr lang="en-US" dirty="0" smtClean="0"/>
          </a:p>
          <a:p>
            <a:r>
              <a:rPr lang="en-US" dirty="0" smtClean="0"/>
              <a:t>Distributed quarterly (about 2 months after end of quarter)</a:t>
            </a:r>
            <a:endParaRPr lang="en-US" dirty="0"/>
          </a:p>
        </p:txBody>
      </p:sp>
      <p:sp>
        <p:nvSpPr>
          <p:cNvPr id="5" name="Text Placeholder 4"/>
          <p:cNvSpPr>
            <a:spLocks noGrp="1"/>
          </p:cNvSpPr>
          <p:nvPr>
            <p:ph type="body" sz="quarter" idx="3"/>
          </p:nvPr>
        </p:nvSpPr>
        <p:spPr/>
        <p:txBody>
          <a:bodyPr/>
          <a:lstStyle/>
          <a:p>
            <a:pPr algn="ctr"/>
            <a:r>
              <a:rPr lang="en-US" u="sng" dirty="0" smtClean="0"/>
              <a:t>Endowment Spending Distribution Report</a:t>
            </a:r>
            <a:endParaRPr lang="en-US" u="sng" dirty="0"/>
          </a:p>
        </p:txBody>
      </p:sp>
      <p:sp>
        <p:nvSpPr>
          <p:cNvPr id="6" name="Content Placeholder 5"/>
          <p:cNvSpPr>
            <a:spLocks noGrp="1"/>
          </p:cNvSpPr>
          <p:nvPr>
            <p:ph sz="quarter" idx="4"/>
          </p:nvPr>
        </p:nvSpPr>
        <p:spPr/>
        <p:txBody>
          <a:bodyPr/>
          <a:lstStyle/>
          <a:p>
            <a:r>
              <a:rPr lang="en-US" dirty="0" smtClean="0"/>
              <a:t>Emailed to departments</a:t>
            </a:r>
          </a:p>
          <a:p>
            <a:endParaRPr lang="en-US" dirty="0"/>
          </a:p>
          <a:p>
            <a:r>
              <a:rPr lang="en-US" dirty="0" smtClean="0"/>
              <a:t>Distributed annually (usually near the beginning of March.)</a:t>
            </a:r>
            <a:endParaRPr lang="en-US" dirty="0"/>
          </a:p>
        </p:txBody>
      </p:sp>
      <p:sp>
        <p:nvSpPr>
          <p:cNvPr id="7" name="Slide Number Placeholder 6"/>
          <p:cNvSpPr>
            <a:spLocks noGrp="1"/>
          </p:cNvSpPr>
          <p:nvPr>
            <p:ph type="sldNum" sz="quarter" idx="12"/>
          </p:nvPr>
        </p:nvSpPr>
        <p:spPr/>
        <p:txBody>
          <a:bodyPr/>
          <a:lstStyle/>
          <a:p>
            <a:fld id="{4B1ECFE2-5ADF-4476-8C45-A3ABE7A7AF41}" type="slidenum">
              <a:rPr lang="en-US" smtClean="0"/>
              <a:t>25</a:t>
            </a:fld>
            <a:endParaRPr lang="en-US" dirty="0"/>
          </a:p>
        </p:txBody>
      </p:sp>
    </p:spTree>
    <p:extLst>
      <p:ext uri="{BB962C8B-B14F-4D97-AF65-F5344CB8AC3E}">
        <p14:creationId xmlns:p14="http://schemas.microsoft.com/office/powerpoint/2010/main" val="405144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26</a:t>
            </a:fld>
            <a:endParaRPr lang="en-US" dirty="0"/>
          </a:p>
        </p:txBody>
      </p:sp>
      <p:sp>
        <p:nvSpPr>
          <p:cNvPr id="5" name="TextBox 4"/>
          <p:cNvSpPr txBox="1"/>
          <p:nvPr/>
        </p:nvSpPr>
        <p:spPr>
          <a:xfrm>
            <a:off x="2513041" y="176093"/>
            <a:ext cx="4740164" cy="523220"/>
          </a:xfrm>
          <a:prstGeom prst="rect">
            <a:avLst/>
          </a:prstGeom>
          <a:noFill/>
        </p:spPr>
        <p:txBody>
          <a:bodyPr wrap="square" rtlCol="0">
            <a:spAutoFit/>
          </a:bodyPr>
          <a:lstStyle/>
          <a:p>
            <a:pPr algn="ctr"/>
            <a:r>
              <a:rPr lang="en-US" sz="2800" dirty="0" smtClean="0">
                <a:solidFill>
                  <a:schemeClr val="accent5"/>
                </a:solidFill>
                <a:latin typeface="Arial" panose="020B0604020202020204" pitchFamily="34" charset="0"/>
                <a:cs typeface="Arial" panose="020B0604020202020204" pitchFamily="34" charset="0"/>
              </a:rPr>
              <a:t>Endowment Activity Report</a:t>
            </a:r>
            <a:endParaRPr lang="en-US" sz="2800" dirty="0">
              <a:solidFill>
                <a:schemeClr val="accent5"/>
              </a:solidFill>
              <a:latin typeface="Arial" panose="020B0604020202020204" pitchFamily="34" charset="0"/>
              <a:cs typeface="Arial" panose="020B0604020202020204" pitchFamily="34" charset="0"/>
            </a:endParaRPr>
          </a:p>
        </p:txBody>
      </p:sp>
      <p:pic>
        <p:nvPicPr>
          <p:cNvPr id="8" name="Picture 7"/>
          <p:cNvPicPr/>
          <p:nvPr/>
        </p:nvPicPr>
        <p:blipFill>
          <a:blip r:embed="rId3"/>
          <a:stretch>
            <a:fillRect/>
          </a:stretch>
        </p:blipFill>
        <p:spPr>
          <a:xfrm>
            <a:off x="1260475" y="985837"/>
            <a:ext cx="6623050" cy="4886325"/>
          </a:xfrm>
          <a:prstGeom prst="rect">
            <a:avLst/>
          </a:prstGeom>
          <a:ln>
            <a:solidFill>
              <a:schemeClr val="tx1"/>
            </a:solidFill>
          </a:ln>
        </p:spPr>
      </p:pic>
      <p:sp>
        <p:nvSpPr>
          <p:cNvPr id="3" name="Down Arrow 2"/>
          <p:cNvSpPr/>
          <p:nvPr/>
        </p:nvSpPr>
        <p:spPr>
          <a:xfrm flipH="1">
            <a:off x="4803113" y="985837"/>
            <a:ext cx="346841" cy="101687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H="1">
            <a:off x="6928451" y="985837"/>
            <a:ext cx="324754" cy="101687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6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 fill="hold"/>
                                        <p:tgtEl>
                                          <p:spTgt spid="7"/>
                                        </p:tgtEl>
                                        <p:attrNameLst>
                                          <p:attrName>ppt_x</p:attrName>
                                        </p:attrNameLst>
                                      </p:cBhvr>
                                      <p:tavLst>
                                        <p:tav tm="0">
                                          <p:val>
                                            <p:strVal val="#ppt_x"/>
                                          </p:val>
                                        </p:tav>
                                        <p:tav tm="100000">
                                          <p:val>
                                            <p:strVal val="#ppt_x"/>
                                          </p:val>
                                        </p:tav>
                                      </p:tavLst>
                                    </p:anim>
                                    <p:anim calcmode="lin" valueType="num">
                                      <p:cBhvr additive="base">
                                        <p:cTn id="14" dur="3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27</a:t>
            </a:fld>
            <a:endParaRPr lang="en-US" dirty="0"/>
          </a:p>
        </p:txBody>
      </p:sp>
      <p:pic>
        <p:nvPicPr>
          <p:cNvPr id="4" name="Picture 3"/>
          <p:cNvPicPr/>
          <p:nvPr/>
        </p:nvPicPr>
        <p:blipFill>
          <a:blip r:embed="rId3"/>
          <a:stretch>
            <a:fillRect/>
          </a:stretch>
        </p:blipFill>
        <p:spPr>
          <a:xfrm>
            <a:off x="1148255" y="1072055"/>
            <a:ext cx="7533290" cy="4981904"/>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428006" y="306456"/>
            <a:ext cx="6999889" cy="523220"/>
          </a:xfrm>
          <a:prstGeom prst="rect">
            <a:avLst/>
          </a:prstGeom>
          <a:noFill/>
        </p:spPr>
        <p:txBody>
          <a:bodyPr wrap="square" rtlCol="0">
            <a:spAutoFit/>
          </a:bodyPr>
          <a:lstStyle/>
          <a:p>
            <a:pPr algn="ctr"/>
            <a:r>
              <a:rPr lang="en-US" sz="2800" dirty="0" smtClean="0">
                <a:solidFill>
                  <a:schemeClr val="accent5"/>
                </a:solidFill>
                <a:latin typeface="Arial" panose="020B0604020202020204" pitchFamily="34" charset="0"/>
                <a:cs typeface="Arial" panose="020B0604020202020204" pitchFamily="34" charset="0"/>
              </a:rPr>
              <a:t>Endowment Spending Distribution Report</a:t>
            </a:r>
            <a:endParaRPr lang="en-US" sz="2800" dirty="0">
              <a:solidFill>
                <a:schemeClr val="accent5"/>
              </a:solidFill>
              <a:latin typeface="Arial" panose="020B0604020202020204" pitchFamily="34" charset="0"/>
              <a:cs typeface="Arial" panose="020B0604020202020204" pitchFamily="34" charset="0"/>
            </a:endParaRPr>
          </a:p>
        </p:txBody>
      </p:sp>
      <p:sp>
        <p:nvSpPr>
          <p:cNvPr id="3" name="Oval 2"/>
          <p:cNvSpPr/>
          <p:nvPr/>
        </p:nvSpPr>
        <p:spPr>
          <a:xfrm>
            <a:off x="5034455" y="2102069"/>
            <a:ext cx="683173" cy="50449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61574" y="2102068"/>
            <a:ext cx="683173" cy="50449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7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92" y="330237"/>
            <a:ext cx="7200900" cy="1085668"/>
          </a:xfrm>
        </p:spPr>
        <p:txBody>
          <a:bodyPr>
            <a:normAutofit fontScale="90000"/>
          </a:bodyPr>
          <a:lstStyle/>
          <a:p>
            <a:pPr algn="ctr"/>
            <a:r>
              <a:rPr lang="en-US" dirty="0" smtClean="0"/>
              <a:t>Other Useful Reports and               Banner Screens</a:t>
            </a:r>
            <a:endParaRPr lang="en-US" dirty="0"/>
          </a:p>
        </p:txBody>
      </p:sp>
      <p:sp>
        <p:nvSpPr>
          <p:cNvPr id="3" name="Content Placeholder 2"/>
          <p:cNvSpPr>
            <a:spLocks noGrp="1"/>
          </p:cNvSpPr>
          <p:nvPr>
            <p:ph sz="half" idx="1"/>
          </p:nvPr>
        </p:nvSpPr>
        <p:spPr>
          <a:xfrm>
            <a:off x="1826236" y="1868419"/>
            <a:ext cx="5876925" cy="3679938"/>
          </a:xfrm>
          <a:ln w="57150">
            <a:solidFill>
              <a:schemeClr val="accent5"/>
            </a:solidFill>
          </a:ln>
        </p:spPr>
        <p:txBody>
          <a:bodyPr>
            <a:normAutofit fontScale="92500" lnSpcReduction="10000"/>
          </a:bodyPr>
          <a:lstStyle/>
          <a:p>
            <a:endParaRPr lang="en-US" dirty="0" smtClean="0"/>
          </a:p>
          <a:p>
            <a:pPr>
              <a:lnSpc>
                <a:spcPct val="150000"/>
              </a:lnSpc>
            </a:pPr>
            <a:r>
              <a:rPr lang="en-US" dirty="0" smtClean="0"/>
              <a:t>In MyReports, the FOROLDS report will show the detail, by index, of your endowed and non-endowed spending indices. This will include current balances in all revenue and expense accounts as well as the total balance available.</a:t>
            </a:r>
          </a:p>
          <a:p>
            <a:pPr>
              <a:lnSpc>
                <a:spcPct val="150000"/>
              </a:lnSpc>
            </a:pPr>
            <a:r>
              <a:rPr lang="en-US" dirty="0" smtClean="0"/>
              <a:t>It is found in the F All Campus Reports folder in MyReports.</a:t>
            </a:r>
            <a:endParaRPr lang="en-US" dirty="0"/>
          </a:p>
        </p:txBody>
      </p:sp>
      <p:sp>
        <p:nvSpPr>
          <p:cNvPr id="5" name="Slide Number Placeholder 4"/>
          <p:cNvSpPr>
            <a:spLocks noGrp="1"/>
          </p:cNvSpPr>
          <p:nvPr>
            <p:ph type="sldNum" sz="quarter" idx="12"/>
          </p:nvPr>
        </p:nvSpPr>
        <p:spPr/>
        <p:txBody>
          <a:bodyPr/>
          <a:lstStyle/>
          <a:p>
            <a:fld id="{4B1ECFE2-5ADF-4476-8C45-A3ABE7A7AF41}" type="slidenum">
              <a:rPr lang="en-US" smtClean="0"/>
              <a:t>28</a:t>
            </a:fld>
            <a:endParaRPr lang="en-US" dirty="0"/>
          </a:p>
        </p:txBody>
      </p:sp>
    </p:spTree>
    <p:extLst>
      <p:ext uri="{BB962C8B-B14F-4D97-AF65-F5344CB8AC3E}">
        <p14:creationId xmlns:p14="http://schemas.microsoft.com/office/powerpoint/2010/main" val="161987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289" y="224368"/>
            <a:ext cx="7200900" cy="867871"/>
          </a:xfrm>
        </p:spPr>
        <p:txBody>
          <a:bodyPr>
            <a:normAutofit/>
          </a:bodyPr>
          <a:lstStyle/>
          <a:p>
            <a:pPr algn="ctr"/>
            <a:r>
              <a:rPr lang="en-US" sz="3600" dirty="0" smtClean="0"/>
              <a:t>FOROLDS Report Criteria</a:t>
            </a:r>
            <a:endParaRPr lang="en-US" sz="3600" dirty="0"/>
          </a:p>
        </p:txBody>
      </p:sp>
      <p:sp>
        <p:nvSpPr>
          <p:cNvPr id="5" name="Slide Number Placeholder 4"/>
          <p:cNvSpPr>
            <a:spLocks noGrp="1"/>
          </p:cNvSpPr>
          <p:nvPr>
            <p:ph type="sldNum" sz="quarter" idx="12"/>
          </p:nvPr>
        </p:nvSpPr>
        <p:spPr/>
        <p:txBody>
          <a:bodyPr/>
          <a:lstStyle/>
          <a:p>
            <a:fld id="{4B1ECFE2-5ADF-4476-8C45-A3ABE7A7AF41}" type="slidenum">
              <a:rPr lang="en-US" smtClean="0"/>
              <a:t>29</a:t>
            </a:fld>
            <a:endParaRPr lang="en-US" dirty="0"/>
          </a:p>
        </p:txBody>
      </p:sp>
      <p:sp>
        <p:nvSpPr>
          <p:cNvPr id="10" name="Rectangle 9"/>
          <p:cNvSpPr/>
          <p:nvPr/>
        </p:nvSpPr>
        <p:spPr>
          <a:xfrm>
            <a:off x="661745" y="3016469"/>
            <a:ext cx="2827689" cy="51169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550729" y="699365"/>
            <a:ext cx="8499040" cy="5273097"/>
          </a:xfrm>
          <a:prstGeom prst="rect">
            <a:avLst/>
          </a:prstGeom>
        </p:spPr>
      </p:pic>
      <p:sp>
        <p:nvSpPr>
          <p:cNvPr id="12" name="Rectangle 11"/>
          <p:cNvSpPr/>
          <p:nvPr/>
        </p:nvSpPr>
        <p:spPr>
          <a:xfrm>
            <a:off x="509345" y="5162550"/>
            <a:ext cx="3308866" cy="252521"/>
          </a:xfrm>
          <a:prstGeom prst="rect">
            <a:avLst/>
          </a:prstGeom>
          <a:no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55160" y="2535545"/>
            <a:ext cx="840386" cy="346841"/>
          </a:xfrm>
          <a:prstGeom prst="ellipse">
            <a:avLst/>
          </a:prstGeom>
          <a:no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55160" y="3016469"/>
            <a:ext cx="1135117" cy="71470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3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78" y="1198978"/>
            <a:ext cx="7490259" cy="867871"/>
          </a:xfrm>
        </p:spPr>
        <p:txBody>
          <a:bodyPr>
            <a:noAutofit/>
          </a:bodyPr>
          <a:lstStyle/>
          <a:p>
            <a:pPr algn="ctr"/>
            <a:r>
              <a:rPr lang="en-US" sz="3200" dirty="0" smtClean="0"/>
              <a:t>What makes Foundation funds different from most UNM funds?</a:t>
            </a:r>
            <a:endParaRPr lang="en-US" sz="3200" dirty="0"/>
          </a:p>
        </p:txBody>
      </p:sp>
      <p:sp>
        <p:nvSpPr>
          <p:cNvPr id="3" name="Content Placeholder 2"/>
          <p:cNvSpPr>
            <a:spLocks noGrp="1"/>
          </p:cNvSpPr>
          <p:nvPr>
            <p:ph sz="half" idx="1"/>
          </p:nvPr>
        </p:nvSpPr>
        <p:spPr>
          <a:xfrm>
            <a:off x="5273149" y="4126672"/>
            <a:ext cx="3304735" cy="714375"/>
          </a:xfrm>
          <a:ln w="57150">
            <a:noFill/>
          </a:ln>
        </p:spPr>
        <p:txBody>
          <a:bodyPr>
            <a:normAutofit/>
          </a:bodyPr>
          <a:lstStyle/>
          <a:p>
            <a:pPr marL="0" indent="0" algn="ctr">
              <a:lnSpc>
                <a:spcPct val="160000"/>
              </a:lnSpc>
              <a:buNone/>
            </a:pPr>
            <a:r>
              <a:rPr lang="en-US" sz="2400" i="1" dirty="0" smtClean="0"/>
              <a:t>  Gifts to the University</a:t>
            </a:r>
            <a:endParaRPr lang="en-US" sz="2400" dirty="0"/>
          </a:p>
        </p:txBody>
      </p:sp>
      <p:sp>
        <p:nvSpPr>
          <p:cNvPr id="4" name="Content Placeholder 3"/>
          <p:cNvSpPr>
            <a:spLocks noGrp="1"/>
          </p:cNvSpPr>
          <p:nvPr>
            <p:ph sz="half" idx="2"/>
          </p:nvPr>
        </p:nvSpPr>
        <p:spPr>
          <a:xfrm>
            <a:off x="1389471" y="3589949"/>
            <a:ext cx="3568424" cy="2322977"/>
          </a:xfrm>
          <a:ln w="57150">
            <a:noFill/>
          </a:ln>
        </p:spPr>
        <p:txBody>
          <a:bodyPr>
            <a:normAutofit/>
          </a:bodyPr>
          <a:lstStyle/>
          <a:p>
            <a:pPr>
              <a:buFont typeface="Wingdings" panose="05000000000000000000" pitchFamily="2" charset="2"/>
              <a:buChar char="§"/>
            </a:pPr>
            <a:r>
              <a:rPr lang="en-US" sz="2400" i="1" dirty="0" smtClean="0"/>
              <a:t>State appropriations</a:t>
            </a:r>
          </a:p>
          <a:p>
            <a:pPr>
              <a:buFont typeface="Wingdings" panose="05000000000000000000" pitchFamily="2" charset="2"/>
              <a:buChar char="§"/>
            </a:pPr>
            <a:r>
              <a:rPr lang="en-US" sz="2400" i="1" dirty="0" smtClean="0"/>
              <a:t>Clinical revenue</a:t>
            </a:r>
          </a:p>
          <a:p>
            <a:pPr>
              <a:buFont typeface="Wingdings" panose="05000000000000000000" pitchFamily="2" charset="2"/>
              <a:buChar char="§"/>
            </a:pPr>
            <a:r>
              <a:rPr lang="en-US" sz="2400" i="1" dirty="0" smtClean="0"/>
              <a:t>Tuition revenue</a:t>
            </a:r>
          </a:p>
          <a:p>
            <a:pPr>
              <a:buFont typeface="Wingdings" panose="05000000000000000000" pitchFamily="2" charset="2"/>
              <a:buChar char="§"/>
            </a:pPr>
            <a:r>
              <a:rPr lang="en-US" sz="2400" i="1" dirty="0" smtClean="0"/>
              <a:t>Contracts &amp; Grants</a:t>
            </a:r>
          </a:p>
          <a:p>
            <a:endParaRPr lang="en-US" dirty="0"/>
          </a:p>
        </p:txBody>
      </p:sp>
      <p:sp>
        <p:nvSpPr>
          <p:cNvPr id="5" name="Slide Number Placeholder 4"/>
          <p:cNvSpPr>
            <a:spLocks noGrp="1"/>
          </p:cNvSpPr>
          <p:nvPr>
            <p:ph type="sldNum" sz="quarter" idx="12"/>
          </p:nvPr>
        </p:nvSpPr>
        <p:spPr/>
        <p:txBody>
          <a:bodyPr/>
          <a:lstStyle/>
          <a:p>
            <a:fld id="{4B1ECFE2-5ADF-4476-8C45-A3ABE7A7AF41}" type="slidenum">
              <a:rPr lang="en-US" smtClean="0"/>
              <a:t>3</a:t>
            </a:fld>
            <a:endParaRPr lang="en-US" dirty="0"/>
          </a:p>
        </p:txBody>
      </p:sp>
      <p:grpSp>
        <p:nvGrpSpPr>
          <p:cNvPr id="11" name="Group 10"/>
          <p:cNvGrpSpPr/>
          <p:nvPr/>
        </p:nvGrpSpPr>
        <p:grpSpPr>
          <a:xfrm>
            <a:off x="977492" y="1880437"/>
            <a:ext cx="3813716" cy="3545861"/>
            <a:chOff x="650058" y="2165131"/>
            <a:chExt cx="3813716" cy="3545861"/>
          </a:xfrm>
        </p:grpSpPr>
        <p:sp>
          <p:nvSpPr>
            <p:cNvPr id="6" name="TextBox 5"/>
            <p:cNvSpPr txBox="1"/>
            <p:nvPr/>
          </p:nvSpPr>
          <p:spPr>
            <a:xfrm>
              <a:off x="780503" y="2761152"/>
              <a:ext cx="3552825" cy="830997"/>
            </a:xfrm>
            <a:prstGeom prst="rect">
              <a:avLst/>
            </a:prstGeom>
            <a:noFill/>
            <a:ln>
              <a:noFill/>
            </a:ln>
          </p:spPr>
          <p:txBody>
            <a:bodyPr wrap="square" rtlCol="0">
              <a:spAutoFit/>
            </a:bodyPr>
            <a:lstStyle/>
            <a:p>
              <a:pPr algn="ctr"/>
              <a:r>
                <a:rPr lang="en-US" sz="2400" i="1" dirty="0" smtClean="0">
                  <a:solidFill>
                    <a:schemeClr val="tx2"/>
                  </a:solidFill>
                  <a:latin typeface="Arial" panose="020B0604020202020204" pitchFamily="34" charset="0"/>
                  <a:cs typeface="Arial" panose="020B0604020202020204" pitchFamily="34" charset="0"/>
                </a:rPr>
                <a:t>Sources of most       UNM funding:</a:t>
              </a:r>
              <a:endParaRPr lang="en-US" sz="2400" i="1" dirty="0">
                <a:solidFill>
                  <a:schemeClr val="tx2"/>
                </a:solidFill>
                <a:latin typeface="Arial" panose="020B0604020202020204" pitchFamily="34" charset="0"/>
                <a:cs typeface="Arial" panose="020B0604020202020204" pitchFamily="34" charset="0"/>
              </a:endParaRPr>
            </a:p>
          </p:txBody>
        </p:sp>
        <p:sp>
          <p:nvSpPr>
            <p:cNvPr id="7" name="Rectangle 6"/>
            <p:cNvSpPr/>
            <p:nvPr/>
          </p:nvSpPr>
          <p:spPr>
            <a:xfrm>
              <a:off x="650058" y="2165131"/>
              <a:ext cx="3813716" cy="35458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921654" y="2184181"/>
            <a:ext cx="4318680" cy="3545861"/>
            <a:chOff x="4921654" y="2165131"/>
            <a:chExt cx="4318680" cy="3545861"/>
          </a:xfrm>
        </p:grpSpPr>
        <p:sp>
          <p:nvSpPr>
            <p:cNvPr id="8" name="TextBox 7"/>
            <p:cNvSpPr txBox="1"/>
            <p:nvPr/>
          </p:nvSpPr>
          <p:spPr>
            <a:xfrm>
              <a:off x="5203187" y="2476458"/>
              <a:ext cx="4037147" cy="830997"/>
            </a:xfrm>
            <a:prstGeom prst="rect">
              <a:avLst/>
            </a:prstGeom>
            <a:noFill/>
          </p:spPr>
          <p:txBody>
            <a:bodyPr wrap="square" rtlCol="0">
              <a:spAutoFit/>
            </a:bodyPr>
            <a:lstStyle/>
            <a:p>
              <a:r>
                <a:rPr lang="en-US" sz="2400" i="1" dirty="0" smtClean="0">
                  <a:solidFill>
                    <a:schemeClr val="tx2"/>
                  </a:solidFill>
                  <a:latin typeface="Arial" panose="020B0604020202020204" pitchFamily="34" charset="0"/>
                  <a:cs typeface="Arial" panose="020B0604020202020204" pitchFamily="34" charset="0"/>
                </a:rPr>
                <a:t>Source of endowed and </a:t>
              </a:r>
            </a:p>
            <a:p>
              <a:r>
                <a:rPr lang="en-US" sz="2400" i="1" dirty="0" smtClean="0">
                  <a:solidFill>
                    <a:schemeClr val="tx2"/>
                  </a:solidFill>
                  <a:latin typeface="Arial" panose="020B0604020202020204" pitchFamily="34" charset="0"/>
                  <a:cs typeface="Arial" panose="020B0604020202020204" pitchFamily="34" charset="0"/>
                </a:rPr>
                <a:t>non-endowed funding:</a:t>
              </a:r>
              <a:endParaRPr lang="en-US" sz="2400" i="1" dirty="0">
                <a:solidFill>
                  <a:schemeClr val="tx2"/>
                </a:solidFill>
                <a:latin typeface="Arial" panose="020B0604020202020204" pitchFamily="34" charset="0"/>
                <a:cs typeface="Arial" panose="020B0604020202020204" pitchFamily="34" charset="0"/>
              </a:endParaRPr>
            </a:p>
          </p:txBody>
        </p:sp>
        <p:sp>
          <p:nvSpPr>
            <p:cNvPr id="9" name="Rectangle 8"/>
            <p:cNvSpPr/>
            <p:nvPr/>
          </p:nvSpPr>
          <p:spPr>
            <a:xfrm>
              <a:off x="4921654" y="2165131"/>
              <a:ext cx="3971484" cy="35458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32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9" y="280626"/>
            <a:ext cx="7768459" cy="581291"/>
          </a:xfrm>
        </p:spPr>
        <p:txBody>
          <a:bodyPr>
            <a:normAutofit fontScale="90000"/>
          </a:bodyPr>
          <a:lstStyle/>
          <a:p>
            <a:pPr algn="ctr"/>
            <a:r>
              <a:rPr lang="en-US" dirty="0" smtClean="0"/>
              <a:t>A Page from the FOROLDS Report</a:t>
            </a:r>
            <a:endParaRPr lang="en-US" dirty="0"/>
          </a:p>
        </p:txBody>
      </p:sp>
      <p:sp>
        <p:nvSpPr>
          <p:cNvPr id="5" name="Slide Number Placeholder 4"/>
          <p:cNvSpPr>
            <a:spLocks noGrp="1"/>
          </p:cNvSpPr>
          <p:nvPr>
            <p:ph type="sldNum" sz="quarter" idx="12"/>
          </p:nvPr>
        </p:nvSpPr>
        <p:spPr/>
        <p:txBody>
          <a:bodyPr/>
          <a:lstStyle/>
          <a:p>
            <a:fld id="{4B1ECFE2-5ADF-4476-8C45-A3ABE7A7AF41}" type="slidenum">
              <a:rPr lang="en-US" smtClean="0"/>
              <a:t>30</a:t>
            </a:fld>
            <a:endParaRPr lang="en-US" dirty="0"/>
          </a:p>
        </p:txBody>
      </p:sp>
      <p:pic>
        <p:nvPicPr>
          <p:cNvPr id="3" name="Picture 2"/>
          <p:cNvPicPr>
            <a:picLocks noChangeAspect="1"/>
          </p:cNvPicPr>
          <p:nvPr/>
        </p:nvPicPr>
        <p:blipFill>
          <a:blip r:embed="rId3"/>
          <a:stretch>
            <a:fillRect/>
          </a:stretch>
        </p:blipFill>
        <p:spPr>
          <a:xfrm>
            <a:off x="779541" y="856976"/>
            <a:ext cx="8266774" cy="4551090"/>
          </a:xfrm>
          <a:prstGeom prst="rect">
            <a:avLst/>
          </a:prstGeom>
        </p:spPr>
      </p:pic>
      <p:pic>
        <p:nvPicPr>
          <p:cNvPr id="4" name="Picture 3"/>
          <p:cNvPicPr>
            <a:picLocks noChangeAspect="1"/>
          </p:cNvPicPr>
          <p:nvPr/>
        </p:nvPicPr>
        <p:blipFill>
          <a:blip r:embed="rId4"/>
          <a:stretch>
            <a:fillRect/>
          </a:stretch>
        </p:blipFill>
        <p:spPr>
          <a:xfrm>
            <a:off x="779541" y="5410123"/>
            <a:ext cx="8266774" cy="758723"/>
          </a:xfrm>
          <a:prstGeom prst="rect">
            <a:avLst/>
          </a:prstGeom>
        </p:spPr>
      </p:pic>
      <p:cxnSp>
        <p:nvCxnSpPr>
          <p:cNvPr id="7" name="Straight Connector 6"/>
          <p:cNvCxnSpPr/>
          <p:nvPr/>
        </p:nvCxnSpPr>
        <p:spPr>
          <a:xfrm>
            <a:off x="779541" y="2114550"/>
            <a:ext cx="1639809" cy="952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8" name="Oval 7"/>
          <p:cNvSpPr/>
          <p:nvPr/>
        </p:nvSpPr>
        <p:spPr>
          <a:xfrm>
            <a:off x="642181" y="2447926"/>
            <a:ext cx="815143"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09456" y="2558551"/>
            <a:ext cx="815143"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585656" y="5724525"/>
            <a:ext cx="738943" cy="2486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23901" y="5591175"/>
            <a:ext cx="785058" cy="32263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07477" y="5973175"/>
            <a:ext cx="495300" cy="184430"/>
          </a:xfrm>
          <a:prstGeom prst="rect">
            <a:avLst/>
          </a:prstGeom>
          <a:no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93698" y="5973175"/>
            <a:ext cx="513184" cy="184430"/>
          </a:xfrm>
          <a:prstGeom prst="rect">
            <a:avLst/>
          </a:prstGeom>
          <a:no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17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3" grpId="0" animBg="1"/>
      <p:bldP spid="24" grpId="0" animBg="1"/>
      <p:bldP spid="9"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949" y="701743"/>
            <a:ext cx="7200900" cy="1085668"/>
          </a:xfrm>
        </p:spPr>
        <p:txBody>
          <a:bodyPr>
            <a:normAutofit fontScale="90000"/>
          </a:bodyPr>
          <a:lstStyle/>
          <a:p>
            <a:pPr algn="ctr"/>
            <a:r>
              <a:rPr lang="en-US" dirty="0" smtClean="0"/>
              <a:t>Other Useful Reports and               Banner Screens</a:t>
            </a:r>
            <a:endParaRPr lang="en-US" dirty="0"/>
          </a:p>
        </p:txBody>
      </p:sp>
      <p:sp>
        <p:nvSpPr>
          <p:cNvPr id="4" name="Content Placeholder 3"/>
          <p:cNvSpPr>
            <a:spLocks noGrp="1"/>
          </p:cNvSpPr>
          <p:nvPr>
            <p:ph sz="half" idx="2"/>
          </p:nvPr>
        </p:nvSpPr>
        <p:spPr>
          <a:xfrm>
            <a:off x="2205437" y="2106697"/>
            <a:ext cx="6719488" cy="4346689"/>
          </a:xfrm>
          <a:ln w="57150">
            <a:noFill/>
          </a:ln>
        </p:spPr>
        <p:txBody>
          <a:bodyPr>
            <a:normAutofit/>
          </a:bodyPr>
          <a:lstStyle/>
          <a:p>
            <a:endParaRPr lang="en-US" dirty="0" smtClean="0"/>
          </a:p>
          <a:p>
            <a:pPr>
              <a:lnSpc>
                <a:spcPct val="150000"/>
              </a:lnSpc>
            </a:pPr>
            <a:r>
              <a:rPr lang="en-US" sz="2400" dirty="0" smtClean="0"/>
              <a:t>Banner screen FGIBDST gives detailed information for a single index.</a:t>
            </a:r>
          </a:p>
          <a:p>
            <a:pPr>
              <a:lnSpc>
                <a:spcPct val="150000"/>
              </a:lnSpc>
            </a:pPr>
            <a:r>
              <a:rPr lang="en-US" sz="2400" dirty="0" smtClean="0"/>
              <a:t>Drill down on accounts to see the transactions posted to any given account.</a:t>
            </a:r>
            <a:endParaRPr lang="en-US" sz="2400" dirty="0"/>
          </a:p>
        </p:txBody>
      </p:sp>
      <p:sp>
        <p:nvSpPr>
          <p:cNvPr id="5" name="Slide Number Placeholder 4"/>
          <p:cNvSpPr>
            <a:spLocks noGrp="1"/>
          </p:cNvSpPr>
          <p:nvPr>
            <p:ph type="sldNum" sz="quarter" idx="12"/>
          </p:nvPr>
        </p:nvSpPr>
        <p:spPr/>
        <p:txBody>
          <a:bodyPr/>
          <a:lstStyle/>
          <a:p>
            <a:fld id="{4B1ECFE2-5ADF-4476-8C45-A3ABE7A7AF41}" type="slidenum">
              <a:rPr lang="en-US" smtClean="0"/>
              <a:t>31</a:t>
            </a:fld>
            <a:endParaRPr lang="en-US" dirty="0"/>
          </a:p>
        </p:txBody>
      </p:sp>
    </p:spTree>
    <p:extLst>
      <p:ext uri="{BB962C8B-B14F-4D97-AF65-F5344CB8AC3E}">
        <p14:creationId xmlns:p14="http://schemas.microsoft.com/office/powerpoint/2010/main" val="2756382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1ECFE2-5ADF-4476-8C45-A3ABE7A7AF41}" type="slidenum">
              <a:rPr lang="en-US" smtClean="0"/>
              <a:pPr/>
              <a:t>32</a:t>
            </a:fld>
            <a:endParaRPr lang="en-US" dirty="0"/>
          </a:p>
        </p:txBody>
      </p:sp>
      <p:sp>
        <p:nvSpPr>
          <p:cNvPr id="5" name="Title 4"/>
          <p:cNvSpPr>
            <a:spLocks noGrp="1"/>
          </p:cNvSpPr>
          <p:nvPr>
            <p:ph type="title"/>
          </p:nvPr>
        </p:nvSpPr>
        <p:spPr>
          <a:xfrm>
            <a:off x="1028700" y="420806"/>
            <a:ext cx="7200900" cy="651250"/>
          </a:xfrm>
        </p:spPr>
        <p:txBody>
          <a:bodyPr>
            <a:normAutofit/>
          </a:bodyPr>
          <a:lstStyle/>
          <a:p>
            <a:pPr algn="ctr"/>
            <a:r>
              <a:rPr lang="en-US" sz="3600" dirty="0" smtClean="0"/>
              <a:t>FGIBDST -  Viewing the Detail</a:t>
            </a:r>
            <a:endParaRPr lang="en-US" sz="3600" dirty="0"/>
          </a:p>
        </p:txBody>
      </p:sp>
      <p:pic>
        <p:nvPicPr>
          <p:cNvPr id="3" name="Picture 2"/>
          <p:cNvPicPr>
            <a:picLocks noChangeAspect="1"/>
          </p:cNvPicPr>
          <p:nvPr/>
        </p:nvPicPr>
        <p:blipFill>
          <a:blip r:embed="rId3"/>
          <a:stretch>
            <a:fillRect/>
          </a:stretch>
        </p:blipFill>
        <p:spPr>
          <a:xfrm>
            <a:off x="716781" y="1386417"/>
            <a:ext cx="7512819" cy="4052358"/>
          </a:xfrm>
          <a:prstGeom prst="rect">
            <a:avLst/>
          </a:prstGeom>
        </p:spPr>
      </p:pic>
      <p:sp>
        <p:nvSpPr>
          <p:cNvPr id="7" name="Oval 6"/>
          <p:cNvSpPr/>
          <p:nvPr/>
        </p:nvSpPr>
        <p:spPr>
          <a:xfrm>
            <a:off x="1170264" y="2322787"/>
            <a:ext cx="1355832" cy="641130"/>
          </a:xfrm>
          <a:prstGeom prst="ellipse">
            <a:avLst/>
          </a:prstGeom>
          <a:no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8229600" y="2119412"/>
            <a:ext cx="589502" cy="203375"/>
          </a:xfrm>
          <a:prstGeom prst="leftArrow">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1+#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21364"/>
            <a:ext cx="7200900" cy="619719"/>
          </a:xfrm>
        </p:spPr>
        <p:txBody>
          <a:bodyPr>
            <a:normAutofit/>
          </a:bodyPr>
          <a:lstStyle/>
          <a:p>
            <a:pPr algn="ctr"/>
            <a:r>
              <a:rPr lang="en-US" sz="3600" dirty="0" smtClean="0"/>
              <a:t>FGIBDST – Viewing the Detail</a:t>
            </a:r>
            <a:endParaRPr lang="en-US" sz="3600" dirty="0"/>
          </a:p>
        </p:txBody>
      </p:sp>
      <p:sp>
        <p:nvSpPr>
          <p:cNvPr id="4" name="Slide Number Placeholder 3"/>
          <p:cNvSpPr>
            <a:spLocks noGrp="1"/>
          </p:cNvSpPr>
          <p:nvPr>
            <p:ph type="sldNum" sz="quarter" idx="12"/>
          </p:nvPr>
        </p:nvSpPr>
        <p:spPr>
          <a:xfrm>
            <a:off x="7104552" y="6462717"/>
            <a:ext cx="1197219" cy="404614"/>
          </a:xfrm>
        </p:spPr>
        <p:txBody>
          <a:bodyPr/>
          <a:lstStyle/>
          <a:p>
            <a:fld id="{4B1ECFE2-5ADF-4476-8C45-A3ABE7A7AF41}" type="slidenum">
              <a:rPr lang="en-US" smtClean="0"/>
              <a:pPr/>
              <a:t>33</a:t>
            </a:fld>
            <a:endParaRPr lang="en-US" dirty="0"/>
          </a:p>
        </p:txBody>
      </p:sp>
      <p:pic>
        <p:nvPicPr>
          <p:cNvPr id="6" name="Picture 5"/>
          <p:cNvPicPr>
            <a:picLocks noChangeAspect="1"/>
          </p:cNvPicPr>
          <p:nvPr/>
        </p:nvPicPr>
        <p:blipFill>
          <a:blip r:embed="rId3"/>
          <a:stretch>
            <a:fillRect/>
          </a:stretch>
        </p:blipFill>
        <p:spPr>
          <a:xfrm>
            <a:off x="681093" y="1049855"/>
            <a:ext cx="7896114" cy="5113421"/>
          </a:xfrm>
          <a:prstGeom prst="rect">
            <a:avLst/>
          </a:prstGeom>
        </p:spPr>
      </p:pic>
    </p:spTree>
    <p:extLst>
      <p:ext uri="{BB962C8B-B14F-4D97-AF65-F5344CB8AC3E}">
        <p14:creationId xmlns:p14="http://schemas.microsoft.com/office/powerpoint/2010/main" val="654138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000" y="523502"/>
            <a:ext cx="5224955" cy="514616"/>
          </a:xfrm>
        </p:spPr>
        <p:txBody>
          <a:bodyPr>
            <a:normAutofit fontScale="90000"/>
          </a:bodyPr>
          <a:lstStyle/>
          <a:p>
            <a:r>
              <a:rPr lang="en-US" sz="3600" dirty="0" smtClean="0"/>
              <a:t>FGIBDST – Drilling Down</a:t>
            </a:r>
            <a:endParaRPr lang="en-US" sz="3600" dirty="0"/>
          </a:p>
        </p:txBody>
      </p:sp>
      <p:sp>
        <p:nvSpPr>
          <p:cNvPr id="4" name="Slide Number Placeholder 3"/>
          <p:cNvSpPr>
            <a:spLocks noGrp="1"/>
          </p:cNvSpPr>
          <p:nvPr>
            <p:ph type="sldNum" sz="quarter" idx="12"/>
          </p:nvPr>
        </p:nvSpPr>
        <p:spPr/>
        <p:txBody>
          <a:bodyPr/>
          <a:lstStyle/>
          <a:p>
            <a:fld id="{4B1ECFE2-5ADF-4476-8C45-A3ABE7A7AF41}" type="slidenum">
              <a:rPr lang="en-US" smtClean="0"/>
              <a:pPr/>
              <a:t>34</a:t>
            </a:fld>
            <a:endParaRPr lang="en-US" dirty="0"/>
          </a:p>
        </p:txBody>
      </p:sp>
      <p:sp>
        <p:nvSpPr>
          <p:cNvPr id="9" name="TextBox 8"/>
          <p:cNvSpPr txBox="1"/>
          <p:nvPr/>
        </p:nvSpPr>
        <p:spPr>
          <a:xfrm>
            <a:off x="6897975" y="70776"/>
            <a:ext cx="2133600" cy="646331"/>
          </a:xfrm>
          <a:prstGeom prst="rect">
            <a:avLst/>
          </a:prstGeom>
          <a:noFill/>
          <a:ln w="28575">
            <a:solidFill>
              <a:srgbClr val="9933FF"/>
            </a:solidFill>
          </a:ln>
        </p:spPr>
        <p:txBody>
          <a:bodyPr wrap="square" rtlCol="0">
            <a:spAutoFit/>
          </a:bodyPr>
          <a:lstStyle/>
          <a:p>
            <a:r>
              <a:rPr lang="en-US" dirty="0" smtClean="0">
                <a:solidFill>
                  <a:srgbClr val="FF0000"/>
                </a:solidFill>
              </a:rPr>
              <a:t>Select “</a:t>
            </a:r>
            <a:r>
              <a:rPr lang="en-US" dirty="0" smtClean="0">
                <a:solidFill>
                  <a:srgbClr val="FF0000"/>
                </a:solidFill>
                <a:latin typeface="Arial" panose="020B0604020202020204" pitchFamily="34" charset="0"/>
                <a:cs typeface="Arial" panose="020B0604020202020204" pitchFamily="34" charset="0"/>
              </a:rPr>
              <a:t>Transaction</a:t>
            </a:r>
            <a:r>
              <a:rPr lang="en-US" dirty="0" smtClean="0"/>
              <a:t> </a:t>
            </a:r>
            <a:r>
              <a:rPr lang="en-US" dirty="0" smtClean="0">
                <a:solidFill>
                  <a:srgbClr val="FF0000"/>
                </a:solidFill>
              </a:rPr>
              <a:t>Detail Information”</a:t>
            </a:r>
            <a:endParaRPr lang="en-US" dirty="0">
              <a:solidFill>
                <a:srgbClr val="FF0000"/>
              </a:solidFill>
            </a:endParaRPr>
          </a:p>
        </p:txBody>
      </p:sp>
      <p:sp>
        <p:nvSpPr>
          <p:cNvPr id="10" name="Down Arrow 9"/>
          <p:cNvSpPr/>
          <p:nvPr/>
        </p:nvSpPr>
        <p:spPr>
          <a:xfrm>
            <a:off x="7838430" y="815255"/>
            <a:ext cx="252689" cy="60887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21000" y="1440702"/>
            <a:ext cx="7873841" cy="4610100"/>
          </a:xfrm>
          <a:prstGeom prst="rect">
            <a:avLst/>
          </a:prstGeom>
        </p:spPr>
      </p:pic>
    </p:spTree>
    <p:extLst>
      <p:ext uri="{BB962C8B-B14F-4D97-AF65-F5344CB8AC3E}">
        <p14:creationId xmlns:p14="http://schemas.microsoft.com/office/powerpoint/2010/main" val="367045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916" y="1354255"/>
            <a:ext cx="7200900" cy="867871"/>
          </a:xfrm>
        </p:spPr>
        <p:txBody>
          <a:bodyPr>
            <a:normAutofit/>
          </a:bodyPr>
          <a:lstStyle/>
          <a:p>
            <a:pPr algn="ctr"/>
            <a:r>
              <a:rPr lang="en-US" sz="3600" dirty="0" smtClean="0"/>
              <a:t>FGIBDST – Drilling Down</a:t>
            </a:r>
            <a:endParaRPr lang="en-US" sz="3600" dirty="0"/>
          </a:p>
        </p:txBody>
      </p:sp>
      <p:sp>
        <p:nvSpPr>
          <p:cNvPr id="4" name="Slide Number Placeholder 3"/>
          <p:cNvSpPr>
            <a:spLocks noGrp="1"/>
          </p:cNvSpPr>
          <p:nvPr>
            <p:ph type="sldNum" sz="quarter" idx="12"/>
          </p:nvPr>
        </p:nvSpPr>
        <p:spPr/>
        <p:txBody>
          <a:bodyPr/>
          <a:lstStyle/>
          <a:p>
            <a:fld id="{4B1ECFE2-5ADF-4476-8C45-A3ABE7A7AF41}" type="slidenum">
              <a:rPr lang="en-US" smtClean="0"/>
              <a:pPr/>
              <a:t>35</a:t>
            </a:fld>
            <a:endParaRPr lang="en-US" dirty="0"/>
          </a:p>
        </p:txBody>
      </p:sp>
      <p:pic>
        <p:nvPicPr>
          <p:cNvPr id="6" name="Picture 5"/>
          <p:cNvPicPr>
            <a:picLocks noChangeAspect="1"/>
          </p:cNvPicPr>
          <p:nvPr/>
        </p:nvPicPr>
        <p:blipFill>
          <a:blip r:embed="rId3"/>
          <a:stretch>
            <a:fillRect/>
          </a:stretch>
        </p:blipFill>
        <p:spPr>
          <a:xfrm>
            <a:off x="885216" y="2447925"/>
            <a:ext cx="7940950" cy="2409825"/>
          </a:xfrm>
          <a:prstGeom prst="rect">
            <a:avLst/>
          </a:prstGeom>
        </p:spPr>
      </p:pic>
    </p:spTree>
    <p:extLst>
      <p:ext uri="{BB962C8B-B14F-4D97-AF65-F5344CB8AC3E}">
        <p14:creationId xmlns:p14="http://schemas.microsoft.com/office/powerpoint/2010/main" val="1961575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36</a:t>
            </a:fld>
            <a:endParaRPr lang="en-US" dirty="0"/>
          </a:p>
        </p:txBody>
      </p:sp>
      <p:pic>
        <p:nvPicPr>
          <p:cNvPr id="3" name="Picture 2"/>
          <p:cNvPicPr>
            <a:picLocks noChangeAspect="1"/>
          </p:cNvPicPr>
          <p:nvPr/>
        </p:nvPicPr>
        <p:blipFill>
          <a:blip r:embed="rId3"/>
          <a:stretch>
            <a:fillRect/>
          </a:stretch>
        </p:blipFill>
        <p:spPr>
          <a:xfrm>
            <a:off x="1042446" y="1819274"/>
            <a:ext cx="7259325" cy="4019551"/>
          </a:xfrm>
          <a:prstGeom prst="rect">
            <a:avLst/>
          </a:prstGeom>
        </p:spPr>
      </p:pic>
      <p:sp>
        <p:nvSpPr>
          <p:cNvPr id="4" name="TextBox 3"/>
          <p:cNvSpPr txBox="1"/>
          <p:nvPr/>
        </p:nvSpPr>
        <p:spPr>
          <a:xfrm>
            <a:off x="971550" y="276225"/>
            <a:ext cx="7330221" cy="1200329"/>
          </a:xfrm>
          <a:prstGeom prst="rect">
            <a:avLst/>
          </a:prstGeom>
          <a:noFill/>
        </p:spPr>
        <p:txBody>
          <a:bodyPr wrap="square" rtlCol="0">
            <a:spAutoFit/>
          </a:bodyPr>
          <a:lstStyle/>
          <a:p>
            <a:pPr algn="ctr"/>
            <a:r>
              <a:rPr lang="en-US" sz="3600" dirty="0" smtClean="0">
                <a:solidFill>
                  <a:schemeClr val="accent5"/>
                </a:solidFill>
                <a:latin typeface="Arial" panose="020B0604020202020204" pitchFamily="34" charset="0"/>
                <a:cs typeface="Arial" panose="020B0604020202020204" pitchFamily="34" charset="0"/>
              </a:rPr>
              <a:t>FGIBDST - Example of</a:t>
            </a:r>
          </a:p>
          <a:p>
            <a:pPr algn="ctr"/>
            <a:r>
              <a:rPr lang="en-US" sz="3600" dirty="0" smtClean="0">
                <a:solidFill>
                  <a:schemeClr val="accent5"/>
                </a:solidFill>
                <a:latin typeface="Arial" panose="020B0604020202020204" pitchFamily="34" charset="0"/>
                <a:cs typeface="Arial" panose="020B0604020202020204" pitchFamily="34" charset="0"/>
              </a:rPr>
              <a:t>Endowed Spending Index</a:t>
            </a:r>
            <a:endParaRPr lang="en-US" sz="36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559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37</a:t>
            </a:fld>
            <a:endParaRPr lang="en-US" dirty="0"/>
          </a:p>
        </p:txBody>
      </p:sp>
      <p:sp>
        <p:nvSpPr>
          <p:cNvPr id="3" name="TextBox 2"/>
          <p:cNvSpPr txBox="1"/>
          <p:nvPr/>
        </p:nvSpPr>
        <p:spPr>
          <a:xfrm>
            <a:off x="1387147" y="1306124"/>
            <a:ext cx="6838528" cy="707886"/>
          </a:xfrm>
          <a:prstGeom prst="rect">
            <a:avLst/>
          </a:prstGeom>
          <a:noFill/>
        </p:spPr>
        <p:txBody>
          <a:bodyPr wrap="square" rtlCol="0">
            <a:spAutoFit/>
          </a:bodyPr>
          <a:lstStyle/>
          <a:p>
            <a:pPr algn="ctr"/>
            <a:r>
              <a:rPr lang="en-US" sz="4000" dirty="0" smtClean="0">
                <a:solidFill>
                  <a:srgbClr val="FF0000"/>
                </a:solidFill>
                <a:latin typeface="Arial" panose="020B0604020202020204" pitchFamily="34" charset="0"/>
                <a:cs typeface="Arial" panose="020B0604020202020204" pitchFamily="34" charset="0"/>
              </a:rPr>
              <a:t>Budgeting Strategies</a:t>
            </a:r>
            <a:endParaRPr lang="en-US" sz="4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1455576" y="2313992"/>
            <a:ext cx="6846195"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00858A"/>
                </a:solidFill>
                <a:latin typeface="Arial" panose="020B0604020202020204" pitchFamily="34" charset="0"/>
                <a:cs typeface="Arial" panose="020B0604020202020204" pitchFamily="34" charset="0"/>
              </a:rPr>
              <a:t>Like all other indexes, endowed and non-endowed indices should have a budget for each fiscal year.</a:t>
            </a:r>
          </a:p>
          <a:p>
            <a:pPr marL="285750" indent="-285750">
              <a:buFont typeface="Arial" panose="020B0604020202020204" pitchFamily="34" charset="0"/>
              <a:buChar char="•"/>
            </a:pPr>
            <a:endParaRPr lang="en-US" sz="2800" dirty="0">
              <a:solidFill>
                <a:srgbClr val="00858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solidFill>
                  <a:srgbClr val="00858A"/>
                </a:solidFill>
                <a:latin typeface="Arial" panose="020B0604020202020204" pitchFamily="34" charset="0"/>
                <a:cs typeface="Arial" panose="020B0604020202020204" pitchFamily="34" charset="0"/>
              </a:rPr>
              <a:t>Allowed expenses are determined by donor intent and other institutional policies.</a:t>
            </a:r>
          </a:p>
          <a:p>
            <a:pPr marL="285750" indent="-285750">
              <a:buFont typeface="Arial" panose="020B0604020202020204" pitchFamily="34" charset="0"/>
              <a:buChar char="•"/>
            </a:pPr>
            <a:endParaRPr lang="en-US" sz="2800" dirty="0">
              <a:solidFill>
                <a:srgbClr val="00858A"/>
              </a:solidFill>
              <a:latin typeface="Arial" panose="020B0604020202020204" pitchFamily="34" charset="0"/>
              <a:cs typeface="Arial" panose="020B0604020202020204" pitchFamily="34" charset="0"/>
            </a:endParaRPr>
          </a:p>
          <a:p>
            <a:endParaRPr lang="en-US" sz="2800" dirty="0">
              <a:solidFill>
                <a:srgbClr val="0085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395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38</a:t>
            </a:fld>
            <a:endParaRPr lang="en-US" dirty="0"/>
          </a:p>
        </p:txBody>
      </p:sp>
      <p:sp>
        <p:nvSpPr>
          <p:cNvPr id="3" name="TextBox 2"/>
          <p:cNvSpPr txBox="1"/>
          <p:nvPr/>
        </p:nvSpPr>
        <p:spPr>
          <a:xfrm>
            <a:off x="1368699" y="1475449"/>
            <a:ext cx="6838528" cy="707886"/>
          </a:xfrm>
          <a:prstGeom prst="rect">
            <a:avLst/>
          </a:prstGeom>
          <a:noFill/>
        </p:spPr>
        <p:txBody>
          <a:bodyPr wrap="square" rtlCol="0">
            <a:spAutoFit/>
          </a:bodyPr>
          <a:lstStyle/>
          <a:p>
            <a:pPr algn="ctr"/>
            <a:r>
              <a:rPr lang="en-US" sz="4000" dirty="0" smtClean="0">
                <a:solidFill>
                  <a:srgbClr val="FF0000"/>
                </a:solidFill>
                <a:latin typeface="Arial" panose="020B0604020202020204" pitchFamily="34" charset="0"/>
                <a:cs typeface="Arial" panose="020B0604020202020204" pitchFamily="34" charset="0"/>
              </a:rPr>
              <a:t>Budgeting Strategies</a:t>
            </a:r>
            <a:endParaRPr lang="en-US" sz="4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015414" y="1996723"/>
            <a:ext cx="6531428" cy="3539430"/>
          </a:xfrm>
          <a:prstGeom prst="rect">
            <a:avLst/>
          </a:prstGeom>
          <a:noFill/>
        </p:spPr>
        <p:txBody>
          <a:bodyPr wrap="square" rtlCol="0">
            <a:spAutoFit/>
          </a:bodyPr>
          <a:lstStyle/>
          <a:p>
            <a:endParaRPr lang="en-US" sz="2800" dirty="0">
              <a:solidFill>
                <a:srgbClr val="00858A"/>
              </a:solidFill>
              <a:latin typeface="Arial" panose="020B0604020202020204" pitchFamily="34" charset="0"/>
              <a:cs typeface="Arial" panose="020B0604020202020204" pitchFamily="34" charset="0"/>
            </a:endParaRPr>
          </a:p>
          <a:p>
            <a:r>
              <a:rPr lang="en-US" sz="2800" dirty="0" smtClean="0">
                <a:solidFill>
                  <a:srgbClr val="00858A"/>
                </a:solidFill>
                <a:latin typeface="Arial" panose="020B0604020202020204" pitchFamily="34" charset="0"/>
                <a:cs typeface="Arial" panose="020B0604020202020204" pitchFamily="34" charset="0"/>
              </a:rPr>
              <a:t>Revenue projections for endowed spending indices are provided by the Foundation before budgets are due in the spring. These estimates are very reliable so it makes sense to budget spending up to that amount.</a:t>
            </a:r>
          </a:p>
          <a:p>
            <a:pPr marL="285750" indent="-285750">
              <a:buFont typeface="Arial" panose="020B0604020202020204" pitchFamily="34" charset="0"/>
              <a:buChar char="•"/>
            </a:pPr>
            <a:endParaRPr lang="en-US" sz="2800" dirty="0">
              <a:solidFill>
                <a:srgbClr val="0085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4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04552" y="6467034"/>
            <a:ext cx="1197219" cy="404614"/>
          </a:xfrm>
        </p:spPr>
        <p:txBody>
          <a:bodyPr/>
          <a:lstStyle/>
          <a:p>
            <a:fld id="{4B1ECFE2-5ADF-4476-8C45-A3ABE7A7AF41}" type="slidenum">
              <a:rPr lang="en-US" smtClean="0"/>
              <a:t>39</a:t>
            </a:fld>
            <a:endParaRPr lang="en-US" dirty="0"/>
          </a:p>
        </p:txBody>
      </p:sp>
      <p:sp>
        <p:nvSpPr>
          <p:cNvPr id="3" name="TextBox 2"/>
          <p:cNvSpPr txBox="1"/>
          <p:nvPr/>
        </p:nvSpPr>
        <p:spPr>
          <a:xfrm>
            <a:off x="1463243" y="735497"/>
            <a:ext cx="6838528" cy="707886"/>
          </a:xfrm>
          <a:prstGeom prst="rect">
            <a:avLst/>
          </a:prstGeom>
          <a:noFill/>
        </p:spPr>
        <p:txBody>
          <a:bodyPr wrap="square" rtlCol="0">
            <a:spAutoFit/>
          </a:bodyPr>
          <a:lstStyle/>
          <a:p>
            <a:pPr algn="ctr"/>
            <a:r>
              <a:rPr lang="en-US" sz="4000" dirty="0" smtClean="0">
                <a:solidFill>
                  <a:srgbClr val="FF0000"/>
                </a:solidFill>
                <a:latin typeface="Arial" panose="020B0604020202020204" pitchFamily="34" charset="0"/>
                <a:cs typeface="Arial" panose="020B0604020202020204" pitchFamily="34" charset="0"/>
              </a:rPr>
              <a:t>Budgeting Strategies</a:t>
            </a:r>
            <a:endParaRPr lang="en-US" sz="4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1763486" y="1259632"/>
            <a:ext cx="6846195" cy="4401205"/>
          </a:xfrm>
          <a:prstGeom prst="rect">
            <a:avLst/>
          </a:prstGeom>
          <a:noFill/>
        </p:spPr>
        <p:txBody>
          <a:bodyPr wrap="square" rtlCol="0">
            <a:spAutoFit/>
          </a:bodyPr>
          <a:lstStyle/>
          <a:p>
            <a:endParaRPr lang="en-US" sz="2800" dirty="0">
              <a:solidFill>
                <a:srgbClr val="00858A"/>
              </a:solidFill>
              <a:latin typeface="Arial" panose="020B0604020202020204" pitchFamily="34" charset="0"/>
              <a:cs typeface="Arial" panose="020B0604020202020204" pitchFamily="34" charset="0"/>
            </a:endParaRPr>
          </a:p>
          <a:p>
            <a:r>
              <a:rPr lang="en-US" sz="2800" dirty="0" smtClean="0">
                <a:solidFill>
                  <a:srgbClr val="00858A"/>
                </a:solidFill>
                <a:latin typeface="Arial" panose="020B0604020202020204" pitchFamily="34" charset="0"/>
                <a:cs typeface="Arial" panose="020B0604020202020204" pitchFamily="34" charset="0"/>
              </a:rPr>
              <a:t>Projecting revenue for non-endowed spending indices requires some thought and research since gift amounts are not predetermined as with endowed indices. Evaluating the gift history for previous years is a reasonable way to make these estimates. Additionally, conservative estimates protect against a deficit in the index.</a:t>
            </a:r>
            <a:endParaRPr lang="en-US" sz="2800" dirty="0">
              <a:solidFill>
                <a:srgbClr val="0085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173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4</a:t>
            </a:fld>
            <a:endParaRPr lang="en-US" dirty="0"/>
          </a:p>
        </p:txBody>
      </p:sp>
      <p:sp>
        <p:nvSpPr>
          <p:cNvPr id="4" name="TextBox 3"/>
          <p:cNvSpPr txBox="1"/>
          <p:nvPr/>
        </p:nvSpPr>
        <p:spPr>
          <a:xfrm>
            <a:off x="1732887" y="472043"/>
            <a:ext cx="5538951" cy="1323439"/>
          </a:xfrm>
          <a:prstGeom prst="rect">
            <a:avLst/>
          </a:prstGeom>
          <a:noFill/>
        </p:spPr>
        <p:txBody>
          <a:bodyPr wrap="square" rtlCol="0">
            <a:spAutoFit/>
          </a:bodyPr>
          <a:lstStyle/>
          <a:p>
            <a:pPr algn="ctr"/>
            <a:r>
              <a:rPr lang="en-US" sz="4000" dirty="0">
                <a:solidFill>
                  <a:schemeClr val="accent4"/>
                </a:solidFill>
                <a:latin typeface="Arial" panose="020B0604020202020204" pitchFamily="34" charset="0"/>
                <a:ea typeface="+mj-ea"/>
                <a:cs typeface="Arial" panose="020B0604020202020204" pitchFamily="34" charset="0"/>
              </a:rPr>
              <a:t>Policy 1030 – Gifts to the University</a:t>
            </a:r>
            <a:endParaRPr lang="en-US" sz="4000" dirty="0">
              <a:solidFill>
                <a:schemeClr val="accent4"/>
              </a:solidFill>
            </a:endParaRPr>
          </a:p>
        </p:txBody>
      </p:sp>
      <p:sp>
        <p:nvSpPr>
          <p:cNvPr id="6" name="TextBox 5"/>
          <p:cNvSpPr txBox="1"/>
          <p:nvPr/>
        </p:nvSpPr>
        <p:spPr>
          <a:xfrm>
            <a:off x="1513487" y="2069128"/>
            <a:ext cx="6379779" cy="4062651"/>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UNM seeks and values private philanthropy that supports it mission and helps it to</a:t>
            </a:r>
            <a:r>
              <a:rPr lang="en-US" sz="2400" dirty="0" smtClean="0">
                <a:solidFill>
                  <a:schemeClr val="accent5"/>
                </a:solidFill>
                <a:latin typeface="Arial" panose="020B0604020202020204" pitchFamily="34" charset="0"/>
                <a:cs typeface="Arial" panose="020B0604020202020204" pitchFamily="34" charset="0"/>
              </a:rPr>
              <a:t>:</a:t>
            </a:r>
          </a:p>
          <a:p>
            <a:endParaRPr lang="en-US" sz="2400" dirty="0">
              <a:solidFill>
                <a:schemeClr val="accent5"/>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solidFill>
                  <a:schemeClr val="accent5"/>
                </a:solidFill>
                <a:latin typeface="Arial" panose="020B0604020202020204" pitchFamily="34" charset="0"/>
                <a:cs typeface="Arial" panose="020B0604020202020204" pitchFamily="34" charset="0"/>
              </a:rPr>
              <a:t>Support, maintain, and grow its dynamic </a:t>
            </a:r>
            <a:r>
              <a:rPr lang="en-US" sz="2400" dirty="0" smtClean="0">
                <a:solidFill>
                  <a:schemeClr val="accent5"/>
                </a:solidFill>
                <a:latin typeface="Arial" panose="020B0604020202020204" pitchFamily="34" charset="0"/>
                <a:cs typeface="Arial" panose="020B0604020202020204" pitchFamily="34" charset="0"/>
              </a:rPr>
              <a:t>faculty</a:t>
            </a:r>
          </a:p>
          <a:p>
            <a:pPr marL="342900" indent="-342900">
              <a:buFont typeface="Wingdings" panose="05000000000000000000" pitchFamily="2" charset="2"/>
              <a:buChar char="§"/>
            </a:pPr>
            <a:endParaRPr lang="en-US" sz="2400" dirty="0">
              <a:solidFill>
                <a:schemeClr val="accent5"/>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solidFill>
                  <a:schemeClr val="accent5"/>
                </a:solidFill>
                <a:latin typeface="Arial" panose="020B0604020202020204" pitchFamily="34" charset="0"/>
                <a:cs typeface="Arial" panose="020B0604020202020204" pitchFamily="34" charset="0"/>
              </a:rPr>
              <a:t>Recruit and retain talented </a:t>
            </a:r>
            <a:r>
              <a:rPr lang="en-US" sz="2400" dirty="0" smtClean="0">
                <a:solidFill>
                  <a:schemeClr val="accent5"/>
                </a:solidFill>
                <a:latin typeface="Arial" panose="020B0604020202020204" pitchFamily="34" charset="0"/>
                <a:cs typeface="Arial" panose="020B0604020202020204" pitchFamily="34" charset="0"/>
              </a:rPr>
              <a:t>students</a:t>
            </a:r>
          </a:p>
          <a:p>
            <a:pPr marL="342900" indent="-342900">
              <a:buFont typeface="Wingdings" panose="05000000000000000000" pitchFamily="2" charset="2"/>
              <a:buChar char="§"/>
            </a:pPr>
            <a:endParaRPr lang="en-US" sz="2400" dirty="0">
              <a:solidFill>
                <a:schemeClr val="accent5"/>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solidFill>
                  <a:schemeClr val="accent5"/>
                </a:solidFill>
                <a:latin typeface="Arial" panose="020B0604020202020204" pitchFamily="34" charset="0"/>
                <a:cs typeface="Arial" panose="020B0604020202020204" pitchFamily="34" charset="0"/>
              </a:rPr>
              <a:t>Support and enrich its libraries, museums, and research </a:t>
            </a:r>
            <a:r>
              <a:rPr lang="en-US" sz="2400" dirty="0" smtClean="0">
                <a:solidFill>
                  <a:schemeClr val="accent5"/>
                </a:solidFill>
                <a:latin typeface="Arial" panose="020B0604020202020204" pitchFamily="34" charset="0"/>
                <a:cs typeface="Arial" panose="020B0604020202020204" pitchFamily="34" charset="0"/>
              </a:rPr>
              <a:t>capacity.</a:t>
            </a:r>
            <a:endParaRPr lang="en-US" sz="2400" dirty="0">
              <a:solidFill>
                <a:schemeClr val="accent5"/>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a:p>
        </p:txBody>
      </p:sp>
      <p:pic>
        <p:nvPicPr>
          <p:cNvPr id="3" name="Picture 2" descr="File:Red Christmas present on white background.jp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1548" y="288377"/>
            <a:ext cx="1792789" cy="1245148"/>
          </a:xfrm>
          <a:prstGeom prst="rect">
            <a:avLst/>
          </a:prstGeom>
        </p:spPr>
      </p:pic>
      <p:pic>
        <p:nvPicPr>
          <p:cNvPr id="7" name="Picture 6" descr="File:Red Christmas present on white background.jp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104552" y="5410545"/>
            <a:ext cx="1792789" cy="1245148"/>
          </a:xfrm>
          <a:prstGeom prst="rect">
            <a:avLst/>
          </a:prstGeom>
        </p:spPr>
      </p:pic>
    </p:spTree>
    <p:extLst>
      <p:ext uri="{BB962C8B-B14F-4D97-AF65-F5344CB8AC3E}">
        <p14:creationId xmlns:p14="http://schemas.microsoft.com/office/powerpoint/2010/main" val="1126884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40</a:t>
            </a:fld>
            <a:endParaRPr lang="en-US" dirty="0"/>
          </a:p>
        </p:txBody>
      </p:sp>
      <p:pic>
        <p:nvPicPr>
          <p:cNvPr id="3" name="Picture 2" descr="April | 2011 | ConservationBytes.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077" y="1641062"/>
            <a:ext cx="2038350" cy="2943225"/>
          </a:xfrm>
          <a:prstGeom prst="rect">
            <a:avLst/>
          </a:prstGeom>
        </p:spPr>
      </p:pic>
      <p:sp>
        <p:nvSpPr>
          <p:cNvPr id="4" name="TextBox 3"/>
          <p:cNvSpPr txBox="1"/>
          <p:nvPr/>
        </p:nvSpPr>
        <p:spPr>
          <a:xfrm>
            <a:off x="2500604" y="363408"/>
            <a:ext cx="6708711" cy="1077218"/>
          </a:xfrm>
          <a:prstGeom prst="rect">
            <a:avLst/>
          </a:prstGeom>
          <a:noFill/>
        </p:spPr>
        <p:txBody>
          <a:bodyPr wrap="square" rtlCol="0">
            <a:spAutoFit/>
          </a:bodyPr>
          <a:lstStyle/>
          <a:p>
            <a:pPr algn="ctr"/>
            <a:r>
              <a:rPr lang="en-US" sz="3200" dirty="0" smtClean="0">
                <a:solidFill>
                  <a:srgbClr val="C00000"/>
                </a:solidFill>
                <a:latin typeface="Arial" panose="020B0604020202020204" pitchFamily="34" charset="0"/>
                <a:cs typeface="Arial" panose="020B0604020202020204" pitchFamily="34" charset="0"/>
              </a:rPr>
              <a:t>At year end, Foundation spending indices may not be in deficit.</a:t>
            </a:r>
            <a:endParaRPr lang="en-US" sz="3200"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192693" y="2874457"/>
            <a:ext cx="2388637" cy="707886"/>
          </a:xfrm>
          <a:prstGeom prst="rect">
            <a:avLst/>
          </a:prstGeom>
          <a:noFill/>
        </p:spPr>
        <p:txBody>
          <a:bodyPr wrap="square" rtlCol="0">
            <a:spAutoFit/>
          </a:bodyPr>
          <a:lstStyle/>
          <a:p>
            <a:pPr algn="ctr"/>
            <a:r>
              <a:rPr lang="en-US" sz="4000" dirty="0" smtClean="0">
                <a:solidFill>
                  <a:srgbClr val="C00000"/>
                </a:solidFill>
                <a:latin typeface="Arial" panose="020B0604020202020204" pitchFamily="34" charset="0"/>
                <a:cs typeface="Arial" panose="020B0604020202020204" pitchFamily="34" charset="0"/>
              </a:rPr>
              <a:t>To avoid</a:t>
            </a:r>
            <a:endParaRPr lang="en-US" sz="4000" dirty="0">
              <a:solidFill>
                <a:srgbClr val="C00000"/>
              </a:solidFill>
              <a:latin typeface="Arial" panose="020B0604020202020204" pitchFamily="34" charset="0"/>
              <a:cs typeface="Arial" panose="020B0604020202020204" pitchFamily="34" charset="0"/>
            </a:endParaRPr>
          </a:p>
        </p:txBody>
      </p:sp>
      <p:sp>
        <p:nvSpPr>
          <p:cNvPr id="6" name="TextBox 5"/>
          <p:cNvSpPr txBox="1"/>
          <p:nvPr/>
        </p:nvSpPr>
        <p:spPr>
          <a:xfrm>
            <a:off x="2850501" y="5467739"/>
            <a:ext cx="6279501" cy="584775"/>
          </a:xfrm>
          <a:prstGeom prst="rect">
            <a:avLst/>
          </a:prstGeom>
          <a:noFill/>
        </p:spPr>
        <p:txBody>
          <a:bodyPr wrap="square" rtlCol="0">
            <a:spAutoFit/>
          </a:bodyPr>
          <a:lstStyle/>
          <a:p>
            <a:pPr algn="ctr"/>
            <a:r>
              <a:rPr lang="en-US" sz="3200" dirty="0" smtClean="0">
                <a:solidFill>
                  <a:srgbClr val="C00000"/>
                </a:solidFill>
                <a:latin typeface="Arial" panose="020B0604020202020204" pitchFamily="34" charset="0"/>
                <a:cs typeface="Arial" panose="020B0604020202020204" pitchFamily="34" charset="0"/>
              </a:rPr>
              <a:t>Spend according to your budget!</a:t>
            </a:r>
            <a:endParaRPr lang="en-US" sz="3200" dirty="0">
              <a:solidFill>
                <a:srgbClr val="C00000"/>
              </a:solidFill>
              <a:latin typeface="Arial" panose="020B0604020202020204" pitchFamily="34" charset="0"/>
              <a:cs typeface="Arial" panose="020B0604020202020204" pitchFamily="34" charset="0"/>
            </a:endParaRPr>
          </a:p>
        </p:txBody>
      </p:sp>
      <p:sp>
        <p:nvSpPr>
          <p:cNvPr id="9" name="Rectangle 8"/>
          <p:cNvSpPr/>
          <p:nvPr/>
        </p:nvSpPr>
        <p:spPr>
          <a:xfrm rot="2700000">
            <a:off x="1359508" y="430024"/>
            <a:ext cx="945864" cy="943987"/>
          </a:xfrm>
          <a:prstGeom prst="rect">
            <a:avLst/>
          </a:pr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88155" y="717351"/>
            <a:ext cx="1088571" cy="369332"/>
          </a:xfrm>
          <a:prstGeom prst="rect">
            <a:avLst/>
          </a:prstGeom>
          <a:noFill/>
        </p:spPr>
        <p:txBody>
          <a:bodyPr wrap="square" rtlCol="0">
            <a:spAutoFit/>
          </a:bodyPr>
          <a:lstStyle/>
          <a:p>
            <a:r>
              <a:rPr lang="en-US" b="1" dirty="0" smtClean="0">
                <a:solidFill>
                  <a:srgbClr val="C00000"/>
                </a:solidFill>
              </a:rPr>
              <a:t>CAUTION</a:t>
            </a:r>
            <a:endParaRPr lang="en-US" b="1" dirty="0">
              <a:solidFill>
                <a:srgbClr val="C00000"/>
              </a:solidFill>
            </a:endParaRPr>
          </a:p>
        </p:txBody>
      </p:sp>
    </p:spTree>
    <p:extLst>
      <p:ext uri="{BB962C8B-B14F-4D97-AF65-F5344CB8AC3E}">
        <p14:creationId xmlns:p14="http://schemas.microsoft.com/office/powerpoint/2010/main" val="27237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41</a:t>
            </a:fld>
            <a:endParaRPr lang="en-US" dirty="0"/>
          </a:p>
        </p:txBody>
      </p:sp>
      <p:pic>
        <p:nvPicPr>
          <p:cNvPr id="4" name="Picture 3" descr="animated gif | ETMOOC Blog Hu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265" y="968852"/>
            <a:ext cx="4438339" cy="4334315"/>
          </a:xfrm>
          <a:prstGeom prst="rect">
            <a:avLst/>
          </a:prstGeom>
        </p:spPr>
      </p:pic>
    </p:spTree>
    <p:extLst>
      <p:ext uri="{BB962C8B-B14F-4D97-AF65-F5344CB8AC3E}">
        <p14:creationId xmlns:p14="http://schemas.microsoft.com/office/powerpoint/2010/main" val="483528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42</a:t>
            </a:fld>
            <a:endParaRPr lang="en-US" dirty="0"/>
          </a:p>
        </p:txBody>
      </p:sp>
      <p:sp>
        <p:nvSpPr>
          <p:cNvPr id="3" name="TextBox 2"/>
          <p:cNvSpPr txBox="1"/>
          <p:nvPr/>
        </p:nvSpPr>
        <p:spPr>
          <a:xfrm>
            <a:off x="1595535" y="1045029"/>
            <a:ext cx="6783355" cy="4524315"/>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 May 25, you’re given the following information: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Faculty member Wonder Woman is traveling to Africa on UNM business to attend a conference on improving strength in women over 60. Estimated cost:  $9,490. You are to use your Pcard to prepay this expense.</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You’re instructed to use either index ABCDEF or UVWXYZ.</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You check donor intent for each index and the travel is an appropriate expense for either index.</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Which index would you choose and why?</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Do you need more detailed information to make your decision?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812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B1ECFE2-5ADF-4476-8C45-A3ABE7A7AF41}" type="slidenum">
              <a:rPr lang="en-US" smtClean="0"/>
              <a:t>43</a:t>
            </a:fld>
            <a:endParaRPr lang="en-US" dirty="0"/>
          </a:p>
        </p:txBody>
      </p:sp>
      <p:pic>
        <p:nvPicPr>
          <p:cNvPr id="3" name="Picture 2" descr="Help Free Stock Photo - Public Domain Pictures"/>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60171" y="172726"/>
            <a:ext cx="6506990" cy="5369442"/>
          </a:xfrm>
          <a:prstGeom prst="rect">
            <a:avLst/>
          </a:prstGeom>
        </p:spPr>
      </p:pic>
    </p:spTree>
    <p:extLst>
      <p:ext uri="{BB962C8B-B14F-4D97-AF65-F5344CB8AC3E}">
        <p14:creationId xmlns:p14="http://schemas.microsoft.com/office/powerpoint/2010/main" val="175670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tegory:Triangular icon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a:off x="687121" y="2046570"/>
            <a:ext cx="2237040" cy="2208609"/>
          </a:xfrm>
          <a:prstGeom prst="rect">
            <a:avLst/>
          </a:prstGeom>
        </p:spPr>
      </p:pic>
      <p:sp>
        <p:nvSpPr>
          <p:cNvPr id="7" name="Rectangle 6"/>
          <p:cNvSpPr/>
          <p:nvPr/>
        </p:nvSpPr>
        <p:spPr>
          <a:xfrm>
            <a:off x="3125171" y="1627380"/>
            <a:ext cx="5895975" cy="3046988"/>
          </a:xfrm>
          <a:prstGeom prst="rect">
            <a:avLst/>
          </a:prstGeom>
        </p:spPr>
        <p:txBody>
          <a:bodyPr wrap="square">
            <a:spAutoFit/>
          </a:bodyPr>
          <a:lstStyle/>
          <a:p>
            <a:r>
              <a:rPr lang="en-US" sz="3200" dirty="0">
                <a:solidFill>
                  <a:schemeClr val="accent1"/>
                </a:solidFill>
                <a:latin typeface="Arial" panose="020B0604020202020204" pitchFamily="34" charset="0"/>
                <a:cs typeface="Arial" panose="020B0604020202020204" pitchFamily="34" charset="0"/>
              </a:rPr>
              <a:t>Gifts may not be designated for a specific individual but can be designated </a:t>
            </a:r>
            <a:r>
              <a:rPr lang="en-US" sz="3200" dirty="0" smtClean="0">
                <a:solidFill>
                  <a:schemeClr val="accent1"/>
                </a:solidFill>
                <a:latin typeface="Arial" panose="020B0604020202020204" pitchFamily="34" charset="0"/>
                <a:cs typeface="Arial" panose="020B0604020202020204" pitchFamily="34" charset="0"/>
              </a:rPr>
              <a:t>for UNM, a school or college, a department </a:t>
            </a:r>
            <a:r>
              <a:rPr lang="en-US" sz="3200" dirty="0">
                <a:solidFill>
                  <a:schemeClr val="accent1"/>
                </a:solidFill>
                <a:latin typeface="Arial" panose="020B0604020202020204" pitchFamily="34" charset="0"/>
                <a:cs typeface="Arial" panose="020B0604020202020204" pitchFamily="34" charset="0"/>
              </a:rPr>
              <a:t>or </a:t>
            </a:r>
            <a:r>
              <a:rPr lang="en-US" sz="3200" dirty="0" smtClean="0">
                <a:solidFill>
                  <a:schemeClr val="accent1"/>
                </a:solidFill>
                <a:latin typeface="Arial" panose="020B0604020202020204" pitchFamily="34" charset="0"/>
                <a:cs typeface="Arial" panose="020B0604020202020204" pitchFamily="34" charset="0"/>
              </a:rPr>
              <a:t>a type </a:t>
            </a:r>
            <a:r>
              <a:rPr lang="en-US" sz="3200" dirty="0">
                <a:solidFill>
                  <a:schemeClr val="accent1"/>
                </a:solidFill>
                <a:latin typeface="Arial" panose="020B0604020202020204" pitchFamily="34" charset="0"/>
                <a:cs typeface="Arial" panose="020B0604020202020204" pitchFamily="34" charset="0"/>
              </a:rPr>
              <a:t>of </a:t>
            </a:r>
            <a:r>
              <a:rPr lang="en-US" sz="3200" dirty="0" smtClean="0">
                <a:solidFill>
                  <a:schemeClr val="accent1"/>
                </a:solidFill>
                <a:latin typeface="Arial" panose="020B0604020202020204" pitchFamily="34" charset="0"/>
                <a:cs typeface="Arial" panose="020B0604020202020204" pitchFamily="34" charset="0"/>
              </a:rPr>
              <a:t>research or programming.</a:t>
            </a:r>
            <a:endParaRPr lang="en-US"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66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ney | Inspiration: Receiving money. Earning money. Investi… | Flick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6367" y="559792"/>
            <a:ext cx="7781732" cy="5355816"/>
          </a:xfrm>
          <a:prstGeom prst="rect">
            <a:avLst/>
          </a:prstGeom>
        </p:spPr>
      </p:pic>
      <p:sp>
        <p:nvSpPr>
          <p:cNvPr id="2" name="Title 1"/>
          <p:cNvSpPr>
            <a:spLocks noGrp="1"/>
          </p:cNvSpPr>
          <p:nvPr>
            <p:ph type="title"/>
          </p:nvPr>
        </p:nvSpPr>
        <p:spPr>
          <a:xfrm>
            <a:off x="1186355" y="609991"/>
            <a:ext cx="7115416" cy="567167"/>
          </a:xfrm>
        </p:spPr>
        <p:txBody>
          <a:bodyPr>
            <a:normAutofit fontScale="90000"/>
          </a:bodyPr>
          <a:lstStyle/>
          <a:p>
            <a:pPr algn="ctr"/>
            <a:r>
              <a:rPr lang="en-US" i="1" dirty="0" smtClean="0"/>
              <a:t>The UNM Foundation</a:t>
            </a:r>
            <a:endParaRPr lang="en-US" i="1" dirty="0"/>
          </a:p>
        </p:txBody>
      </p:sp>
      <p:sp>
        <p:nvSpPr>
          <p:cNvPr id="4" name="Slide Number Placeholder 3"/>
          <p:cNvSpPr>
            <a:spLocks noGrp="1"/>
          </p:cNvSpPr>
          <p:nvPr>
            <p:ph type="sldNum" sz="quarter" idx="12"/>
          </p:nvPr>
        </p:nvSpPr>
        <p:spPr/>
        <p:txBody>
          <a:bodyPr/>
          <a:lstStyle/>
          <a:p>
            <a:fld id="{4B1ECFE2-5ADF-4476-8C45-A3ABE7A7AF41}" type="slidenum">
              <a:rPr lang="en-US" smtClean="0"/>
              <a:pPr/>
              <a:t>6</a:t>
            </a:fld>
            <a:endParaRPr lang="en-US" dirty="0"/>
          </a:p>
        </p:txBody>
      </p:sp>
      <p:sp>
        <p:nvSpPr>
          <p:cNvPr id="3" name="Content Placeholder 2"/>
          <p:cNvSpPr>
            <a:spLocks noGrp="1"/>
          </p:cNvSpPr>
          <p:nvPr>
            <p:ph idx="1"/>
          </p:nvPr>
        </p:nvSpPr>
        <p:spPr>
          <a:xfrm>
            <a:off x="1143613" y="1504237"/>
            <a:ext cx="7200900" cy="4135704"/>
          </a:xfrm>
        </p:spPr>
        <p:txBody>
          <a:bodyPr>
            <a:normAutofit fontScale="92500"/>
          </a:bodyPr>
          <a:lstStyle/>
          <a:p>
            <a:r>
              <a:rPr lang="en-US" b="1" dirty="0" smtClean="0"/>
              <a:t>The UNM Foundation was chartered in 1979 to solicit, accept, and manage private contributions.</a:t>
            </a:r>
          </a:p>
          <a:p>
            <a:pPr marL="0" indent="0">
              <a:buNone/>
            </a:pPr>
            <a:endParaRPr lang="en-US" b="1" dirty="0" smtClean="0"/>
          </a:p>
          <a:p>
            <a:r>
              <a:rPr lang="en-US" b="1" dirty="0" smtClean="0"/>
              <a:t>It is a separate entity from UNM and is a 501(c)3 organization.</a:t>
            </a:r>
          </a:p>
          <a:p>
            <a:pPr marL="0" indent="0">
              <a:buNone/>
            </a:pPr>
            <a:endParaRPr lang="en-US" b="1" dirty="0" smtClean="0"/>
          </a:p>
          <a:p>
            <a:r>
              <a:rPr lang="en-US" b="1" dirty="0" smtClean="0"/>
              <a:t>Gifts processed through the Foundation are considered a tax deductible charitable donation by the IRS.</a:t>
            </a:r>
          </a:p>
          <a:p>
            <a:pPr marL="0" indent="0">
              <a:buNone/>
            </a:pPr>
            <a:endParaRPr lang="en-US" b="1" dirty="0" smtClean="0"/>
          </a:p>
          <a:p>
            <a:r>
              <a:rPr lang="en-US" b="1" dirty="0" smtClean="0"/>
              <a:t>Receipts for donations, which are required by the IRS, are issued to donors by the Foundation.</a:t>
            </a:r>
            <a:endParaRPr lang="en-US" b="1" dirty="0"/>
          </a:p>
        </p:txBody>
      </p:sp>
    </p:spTree>
    <p:extLst>
      <p:ext uri="{BB962C8B-B14F-4D97-AF65-F5344CB8AC3E}">
        <p14:creationId xmlns:p14="http://schemas.microsoft.com/office/powerpoint/2010/main" val="2371648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3696" y="1518011"/>
            <a:ext cx="6270922" cy="3465469"/>
          </a:xfrm>
        </p:spPr>
        <p:txBody>
          <a:bodyPr/>
          <a:lstStyle/>
          <a:p>
            <a:pPr algn="l">
              <a:lnSpc>
                <a:spcPct val="150000"/>
              </a:lnSpc>
            </a:pPr>
            <a:r>
              <a:rPr lang="en-US" sz="4400" dirty="0" smtClean="0">
                <a:solidFill>
                  <a:schemeClr val="accent6"/>
                </a:solidFill>
              </a:rPr>
              <a:t>Gifts of All Types should be deposited with the Foundation!</a:t>
            </a:r>
            <a:endParaRPr lang="en-US" sz="4400" dirty="0">
              <a:solidFill>
                <a:schemeClr val="accent6"/>
              </a:solidFill>
            </a:endParaRPr>
          </a:p>
        </p:txBody>
      </p:sp>
    </p:spTree>
    <p:extLst>
      <p:ext uri="{BB962C8B-B14F-4D97-AF65-F5344CB8AC3E}">
        <p14:creationId xmlns:p14="http://schemas.microsoft.com/office/powerpoint/2010/main" val="2354159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2561351"/>
            <a:ext cx="2891790" cy="712075"/>
          </a:xfrm>
        </p:spPr>
        <p:txBody>
          <a:bodyPr/>
          <a:lstStyle/>
          <a:p>
            <a:r>
              <a:rPr lang="en-US" dirty="0" smtClean="0"/>
              <a:t>Policy 1040</a:t>
            </a:r>
            <a:endParaRPr lang="en-US" dirty="0"/>
          </a:p>
        </p:txBody>
      </p:sp>
      <p:sp>
        <p:nvSpPr>
          <p:cNvPr id="3" name="Content Placeholder 2"/>
          <p:cNvSpPr>
            <a:spLocks noGrp="1"/>
          </p:cNvSpPr>
          <p:nvPr>
            <p:ph idx="1"/>
          </p:nvPr>
        </p:nvSpPr>
        <p:spPr>
          <a:xfrm>
            <a:off x="4700514" y="930870"/>
            <a:ext cx="3909060" cy="5175250"/>
          </a:xfrm>
        </p:spPr>
        <p:txBody>
          <a:bodyPr>
            <a:normAutofit lnSpcReduction="10000"/>
          </a:bodyPr>
          <a:lstStyle/>
          <a:p>
            <a:r>
              <a:rPr lang="en-US" sz="2400" dirty="0" smtClean="0"/>
              <a:t>Fundraising by units of the University should be coordinated with the UNM Foundation and the unit’s development officer (when applicable).</a:t>
            </a:r>
          </a:p>
          <a:p>
            <a:endParaRPr lang="en-US" sz="2400" dirty="0"/>
          </a:p>
          <a:p>
            <a:pPr marL="0" indent="0">
              <a:buNone/>
            </a:pPr>
            <a:endParaRPr lang="en-US" sz="2400" dirty="0" smtClean="0"/>
          </a:p>
          <a:p>
            <a:r>
              <a:rPr lang="en-US" sz="2400" dirty="0" smtClean="0"/>
              <a:t>All literature (newsletters, brochures, booklets) must be approved by the UNM Foundation</a:t>
            </a:r>
            <a:r>
              <a:rPr lang="en-US" sz="2000" dirty="0" smtClean="0"/>
              <a:t>.</a:t>
            </a:r>
            <a:endParaRPr lang="en-US" sz="2000" dirty="0"/>
          </a:p>
        </p:txBody>
      </p:sp>
      <p:sp>
        <p:nvSpPr>
          <p:cNvPr id="4" name="Text Placeholder 3"/>
          <p:cNvSpPr>
            <a:spLocks noGrp="1"/>
          </p:cNvSpPr>
          <p:nvPr>
            <p:ph type="body" sz="half" idx="2"/>
          </p:nvPr>
        </p:nvSpPr>
        <p:spPr>
          <a:xfrm>
            <a:off x="542925" y="3518495"/>
            <a:ext cx="2891790" cy="1232180"/>
          </a:xfrm>
        </p:spPr>
        <p:txBody>
          <a:bodyPr>
            <a:normAutofit/>
          </a:bodyPr>
          <a:lstStyle/>
          <a:p>
            <a:r>
              <a:rPr lang="en-US" sz="4000" dirty="0" smtClean="0"/>
              <a:t>Fundraising</a:t>
            </a:r>
            <a:endParaRPr lang="en-US" sz="4000" dirty="0"/>
          </a:p>
        </p:txBody>
      </p:sp>
      <p:sp>
        <p:nvSpPr>
          <p:cNvPr id="5" name="Slide Number Placeholder 4"/>
          <p:cNvSpPr>
            <a:spLocks noGrp="1"/>
          </p:cNvSpPr>
          <p:nvPr>
            <p:ph type="sldNum" sz="quarter" idx="12"/>
          </p:nvPr>
        </p:nvSpPr>
        <p:spPr/>
        <p:txBody>
          <a:bodyPr/>
          <a:lstStyle/>
          <a:p>
            <a:fld id="{4B1ECFE2-5ADF-4476-8C45-A3ABE7A7AF41}" type="slidenum">
              <a:rPr lang="en-US" smtClean="0"/>
              <a:t>8</a:t>
            </a:fld>
            <a:endParaRPr lang="en-US" dirty="0"/>
          </a:p>
        </p:txBody>
      </p:sp>
    </p:spTree>
    <p:extLst>
      <p:ext uri="{BB962C8B-B14F-4D97-AF65-F5344CB8AC3E}">
        <p14:creationId xmlns:p14="http://schemas.microsoft.com/office/powerpoint/2010/main" val="831698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9" y="668069"/>
            <a:ext cx="7200900" cy="725213"/>
          </a:xfrm>
        </p:spPr>
        <p:txBody>
          <a:bodyPr>
            <a:normAutofit/>
          </a:bodyPr>
          <a:lstStyle/>
          <a:p>
            <a:pPr algn="ctr"/>
            <a:r>
              <a:rPr lang="en-US" dirty="0" smtClean="0"/>
              <a:t>Gifts vs Grants</a:t>
            </a:r>
            <a:endParaRPr lang="en-US" dirty="0"/>
          </a:p>
        </p:txBody>
      </p:sp>
      <p:sp>
        <p:nvSpPr>
          <p:cNvPr id="3" name="Text Placeholder 2"/>
          <p:cNvSpPr>
            <a:spLocks noGrp="1"/>
          </p:cNvSpPr>
          <p:nvPr>
            <p:ph type="body" idx="1"/>
          </p:nvPr>
        </p:nvSpPr>
        <p:spPr>
          <a:xfrm>
            <a:off x="4893759" y="1598707"/>
            <a:ext cx="3335840" cy="568130"/>
          </a:xfrm>
        </p:spPr>
        <p:txBody>
          <a:bodyPr/>
          <a:lstStyle/>
          <a:p>
            <a:pPr algn="ctr"/>
            <a:r>
              <a:rPr lang="en-US" u="sng" dirty="0" smtClean="0"/>
              <a:t>Gifts</a:t>
            </a:r>
            <a:endParaRPr lang="en-US" u="sng" dirty="0"/>
          </a:p>
        </p:txBody>
      </p:sp>
      <p:sp>
        <p:nvSpPr>
          <p:cNvPr id="4" name="Content Placeholder 3"/>
          <p:cNvSpPr>
            <a:spLocks noGrp="1"/>
          </p:cNvSpPr>
          <p:nvPr>
            <p:ph sz="half" idx="2"/>
          </p:nvPr>
        </p:nvSpPr>
        <p:spPr>
          <a:xfrm>
            <a:off x="4941528" y="2282784"/>
            <a:ext cx="3335839" cy="3116109"/>
          </a:xfrm>
        </p:spPr>
        <p:txBody>
          <a:bodyPr>
            <a:normAutofit/>
          </a:bodyPr>
          <a:lstStyle/>
          <a:p>
            <a:r>
              <a:rPr lang="en-US" dirty="0" smtClean="0"/>
              <a:t>No return of money</a:t>
            </a:r>
            <a:endParaRPr lang="en-US" dirty="0"/>
          </a:p>
          <a:p>
            <a:r>
              <a:rPr lang="en-US" dirty="0"/>
              <a:t>No reporting requirements</a:t>
            </a:r>
          </a:p>
          <a:p>
            <a:r>
              <a:rPr lang="en-US" dirty="0" smtClean="0"/>
              <a:t>Go through the Foundation</a:t>
            </a:r>
            <a:endParaRPr lang="en-US" dirty="0"/>
          </a:p>
        </p:txBody>
      </p:sp>
      <p:sp>
        <p:nvSpPr>
          <p:cNvPr id="5" name="Text Placeholder 4"/>
          <p:cNvSpPr>
            <a:spLocks noGrp="1"/>
          </p:cNvSpPr>
          <p:nvPr>
            <p:ph type="body" sz="quarter" idx="3"/>
          </p:nvPr>
        </p:nvSpPr>
        <p:spPr>
          <a:xfrm>
            <a:off x="1030090" y="1598707"/>
            <a:ext cx="3335840" cy="572063"/>
          </a:xfrm>
        </p:spPr>
        <p:txBody>
          <a:bodyPr/>
          <a:lstStyle/>
          <a:p>
            <a:pPr algn="ctr"/>
            <a:r>
              <a:rPr lang="en-US" u="sng" dirty="0" smtClean="0"/>
              <a:t>Grants/Contracts</a:t>
            </a:r>
            <a:endParaRPr lang="en-US" u="sng" dirty="0"/>
          </a:p>
        </p:txBody>
      </p:sp>
      <p:sp>
        <p:nvSpPr>
          <p:cNvPr id="6" name="Content Placeholder 5"/>
          <p:cNvSpPr>
            <a:spLocks noGrp="1"/>
          </p:cNvSpPr>
          <p:nvPr>
            <p:ph sz="quarter" idx="4"/>
          </p:nvPr>
        </p:nvSpPr>
        <p:spPr>
          <a:xfrm>
            <a:off x="1030090" y="2292309"/>
            <a:ext cx="3335840" cy="3119235"/>
          </a:xfrm>
        </p:spPr>
        <p:txBody>
          <a:bodyPr>
            <a:normAutofit/>
          </a:bodyPr>
          <a:lstStyle/>
          <a:p>
            <a:pPr lvl="0">
              <a:spcBef>
                <a:spcPts val="3600"/>
              </a:spcBef>
            </a:pPr>
            <a:r>
              <a:rPr lang="en-US" dirty="0">
                <a:solidFill>
                  <a:srgbClr val="6D6E70"/>
                </a:solidFill>
              </a:rPr>
              <a:t>Require the return of money at the end of grant period</a:t>
            </a:r>
          </a:p>
          <a:p>
            <a:r>
              <a:rPr lang="en-US" dirty="0" smtClean="0"/>
              <a:t>Require reports</a:t>
            </a:r>
          </a:p>
          <a:p>
            <a:r>
              <a:rPr lang="en-US" dirty="0" smtClean="0"/>
              <a:t>Go through Sponsored Projects</a:t>
            </a:r>
          </a:p>
        </p:txBody>
      </p:sp>
      <p:sp>
        <p:nvSpPr>
          <p:cNvPr id="7" name="Slide Number Placeholder 6"/>
          <p:cNvSpPr>
            <a:spLocks noGrp="1"/>
          </p:cNvSpPr>
          <p:nvPr>
            <p:ph type="sldNum" sz="quarter" idx="12"/>
          </p:nvPr>
        </p:nvSpPr>
        <p:spPr/>
        <p:txBody>
          <a:bodyPr/>
          <a:lstStyle/>
          <a:p>
            <a:fld id="{4B1ECFE2-5ADF-4476-8C45-A3ABE7A7AF41}" type="slidenum">
              <a:rPr lang="en-US" smtClean="0"/>
              <a:t>9</a:t>
            </a:fld>
            <a:endParaRPr lang="en-US" dirty="0"/>
          </a:p>
        </p:txBody>
      </p:sp>
      <p:sp>
        <p:nvSpPr>
          <p:cNvPr id="8" name="TextBox 7"/>
          <p:cNvSpPr txBox="1"/>
          <p:nvPr/>
        </p:nvSpPr>
        <p:spPr>
          <a:xfrm>
            <a:off x="3743275" y="5471477"/>
            <a:ext cx="5107587" cy="954107"/>
          </a:xfrm>
          <a:prstGeom prst="rect">
            <a:avLst/>
          </a:prstGeom>
          <a:noFill/>
        </p:spPr>
        <p:txBody>
          <a:bodyPr wrap="square" rtlCol="0">
            <a:spAutoFit/>
          </a:bodyPr>
          <a:lstStyle/>
          <a:p>
            <a:r>
              <a:rPr lang="en-US" sz="2800" dirty="0" smtClean="0">
                <a:solidFill>
                  <a:srgbClr val="FF0000"/>
                </a:solidFill>
                <a:latin typeface="Arial" panose="020B0604020202020204" pitchFamily="34" charset="0"/>
                <a:cs typeface="Arial" panose="020B0604020202020204" pitchFamily="34" charset="0"/>
              </a:rPr>
              <a:t>If in doubt, call or email Sponsored Projects for advice.</a:t>
            </a: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9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8" grpId="0"/>
    </p:bldLst>
  </p:timing>
</p:sld>
</file>

<file path=ppt/theme/theme1.xml><?xml version="1.0" encoding="utf-8"?>
<a:theme xmlns:a="http://schemas.openxmlformats.org/drawingml/2006/main" name="Crop">
  <a:themeElements>
    <a:clrScheme name="Cherry-Teal">
      <a:dk1>
        <a:sysClr val="windowText" lastClr="000000"/>
      </a:dk1>
      <a:lt1>
        <a:sysClr val="window" lastClr="FFFFFF"/>
      </a:lt1>
      <a:dk2>
        <a:srgbClr val="6D6E70"/>
      </a:dk2>
      <a:lt2>
        <a:srgbClr val="B0B2B4"/>
      </a:lt2>
      <a:accent1>
        <a:srgbClr val="008995"/>
      </a:accent1>
      <a:accent2>
        <a:srgbClr val="BA0C2F"/>
      </a:accent2>
      <a:accent3>
        <a:srgbClr val="008995"/>
      </a:accent3>
      <a:accent4>
        <a:srgbClr val="BA0C2F"/>
      </a:accent4>
      <a:accent5>
        <a:srgbClr val="008C99"/>
      </a:accent5>
      <a:accent6>
        <a:srgbClr val="BA0C2F"/>
      </a:accent6>
      <a:hlink>
        <a:srgbClr val="008995"/>
      </a:hlink>
      <a:folHlink>
        <a:srgbClr val="BA0C2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Template4</Template>
  <TotalTime>5919</TotalTime>
  <Words>3009</Words>
  <Application>Microsoft Office PowerPoint</Application>
  <PresentationFormat>On-screen Show (4:3)</PresentationFormat>
  <Paragraphs>341</Paragraphs>
  <Slides>43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Cambria</vt:lpstr>
      <vt:lpstr>Franklin Gothic Book</vt:lpstr>
      <vt:lpstr>Wingdings</vt:lpstr>
      <vt:lpstr>Crop</vt:lpstr>
      <vt:lpstr>Understanding Endowed and Non-Endowed  Spending Indices</vt:lpstr>
      <vt:lpstr>PowerPoint Presentation</vt:lpstr>
      <vt:lpstr>What makes Foundation funds different from most UNM funds?</vt:lpstr>
      <vt:lpstr>PowerPoint Presentation</vt:lpstr>
      <vt:lpstr>PowerPoint Presentation</vt:lpstr>
      <vt:lpstr>The UNM Foundation</vt:lpstr>
      <vt:lpstr>Gifts of All Types should be deposited with the Foundation!</vt:lpstr>
      <vt:lpstr>Policy 1040</vt:lpstr>
      <vt:lpstr>Gifts vs Grants</vt:lpstr>
      <vt:lpstr>How is the $ handled?</vt:lpstr>
      <vt:lpstr>What are the two types of funds?</vt:lpstr>
      <vt:lpstr>PowerPoint Presentation</vt:lpstr>
      <vt:lpstr>PowerPoint Presentation</vt:lpstr>
      <vt:lpstr>HSC Endowed &amp; Non-Endowed Funds</vt:lpstr>
      <vt:lpstr>How may endowed and non-endowed funds be spent?</vt:lpstr>
      <vt:lpstr>Donor Intent</vt:lpstr>
      <vt:lpstr>Endowed Fund Establishment Forms</vt:lpstr>
      <vt:lpstr>Non-endowed Fund Establishment Forms</vt:lpstr>
      <vt:lpstr>PowerPoint Presentation</vt:lpstr>
      <vt:lpstr>PowerPoint Presentation</vt:lpstr>
      <vt:lpstr>PowerPoint Presentation</vt:lpstr>
      <vt:lpstr>How to Find your Spending Indices</vt:lpstr>
      <vt:lpstr>PowerPoint Presentation</vt:lpstr>
      <vt:lpstr>PowerPoint Presentation</vt:lpstr>
      <vt:lpstr>Foundation Reports</vt:lpstr>
      <vt:lpstr>PowerPoint Presentation</vt:lpstr>
      <vt:lpstr>PowerPoint Presentation</vt:lpstr>
      <vt:lpstr>Other Useful Reports and               Banner Screens</vt:lpstr>
      <vt:lpstr>FOROLDS Report Criteria</vt:lpstr>
      <vt:lpstr>A Page from the FOROLDS Report</vt:lpstr>
      <vt:lpstr>Other Useful Reports and               Banner Screens</vt:lpstr>
      <vt:lpstr>FGIBDST -  Viewing the Detail</vt:lpstr>
      <vt:lpstr>FGIBDST – Viewing the Detail</vt:lpstr>
      <vt:lpstr>FGIBDST – Drilling Down</vt:lpstr>
      <vt:lpstr>FGIBDST – Drilling 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UNM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A Payne</dc:creator>
  <cp:lastModifiedBy>Cynthia Allison</cp:lastModifiedBy>
  <cp:revision>712</cp:revision>
  <cp:lastPrinted>2019-10-04T21:17:32Z</cp:lastPrinted>
  <dcterms:created xsi:type="dcterms:W3CDTF">2016-11-18T21:47:17Z</dcterms:created>
  <dcterms:modified xsi:type="dcterms:W3CDTF">2019-10-11T20:56:03Z</dcterms:modified>
</cp:coreProperties>
</file>